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70"/>
  </p:notesMasterIdLst>
  <p:handoutMasterIdLst>
    <p:handoutMasterId r:id="rId71"/>
  </p:handoutMasterIdLst>
  <p:sldIdLst>
    <p:sldId id="399" r:id="rId2"/>
    <p:sldId id="461" r:id="rId3"/>
    <p:sldId id="409" r:id="rId4"/>
    <p:sldId id="416" r:id="rId5"/>
    <p:sldId id="420" r:id="rId6"/>
    <p:sldId id="463" r:id="rId7"/>
    <p:sldId id="590" r:id="rId8"/>
    <p:sldId id="591" r:id="rId9"/>
    <p:sldId id="609" r:id="rId10"/>
    <p:sldId id="610" r:id="rId11"/>
    <p:sldId id="611" r:id="rId12"/>
    <p:sldId id="592" r:id="rId13"/>
    <p:sldId id="594" r:id="rId14"/>
    <p:sldId id="595" r:id="rId15"/>
    <p:sldId id="467" r:id="rId16"/>
    <p:sldId id="469" r:id="rId17"/>
    <p:sldId id="602" r:id="rId18"/>
    <p:sldId id="603" r:id="rId19"/>
    <p:sldId id="605" r:id="rId20"/>
    <p:sldId id="475" r:id="rId21"/>
    <p:sldId id="476" r:id="rId22"/>
    <p:sldId id="426" r:id="rId23"/>
    <p:sldId id="431" r:id="rId24"/>
    <p:sldId id="432" r:id="rId25"/>
    <p:sldId id="433" r:id="rId26"/>
    <p:sldId id="435" r:id="rId27"/>
    <p:sldId id="443" r:id="rId28"/>
    <p:sldId id="589" r:id="rId29"/>
    <p:sldId id="606" r:id="rId30"/>
    <p:sldId id="607" r:id="rId31"/>
    <p:sldId id="447" r:id="rId32"/>
    <p:sldId id="429" r:id="rId33"/>
    <p:sldId id="448" r:id="rId34"/>
    <p:sldId id="449" r:id="rId35"/>
    <p:sldId id="455" r:id="rId36"/>
    <p:sldId id="451" r:id="rId37"/>
    <p:sldId id="477" r:id="rId38"/>
    <p:sldId id="457" r:id="rId39"/>
    <p:sldId id="479" r:id="rId40"/>
    <p:sldId id="564" r:id="rId41"/>
    <p:sldId id="573" r:id="rId42"/>
    <p:sldId id="546" r:id="rId43"/>
    <p:sldId id="547" r:id="rId44"/>
    <p:sldId id="548" r:id="rId45"/>
    <p:sldId id="549" r:id="rId46"/>
    <p:sldId id="550" r:id="rId47"/>
    <p:sldId id="551" r:id="rId48"/>
    <p:sldId id="552" r:id="rId49"/>
    <p:sldId id="553" r:id="rId50"/>
    <p:sldId id="538" r:id="rId51"/>
    <p:sldId id="574" r:id="rId52"/>
    <p:sldId id="608" r:id="rId53"/>
    <p:sldId id="584" r:id="rId54"/>
    <p:sldId id="583" r:id="rId55"/>
    <p:sldId id="430" r:id="rId56"/>
    <p:sldId id="459" r:id="rId57"/>
    <p:sldId id="460" r:id="rId58"/>
    <p:sldId id="563" r:id="rId59"/>
    <p:sldId id="585" r:id="rId60"/>
    <p:sldId id="567" r:id="rId61"/>
    <p:sldId id="596" r:id="rId62"/>
    <p:sldId id="599" r:id="rId63"/>
    <p:sldId id="601" r:id="rId64"/>
    <p:sldId id="587" r:id="rId65"/>
    <p:sldId id="598" r:id="rId66"/>
    <p:sldId id="561" r:id="rId67"/>
    <p:sldId id="572" r:id="rId68"/>
    <p:sldId id="586" r:id="rId69"/>
  </p:sldIdLst>
  <p:sldSz cx="9144000" cy="5143500" type="screen16x9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3B1C1F19-AE6E-4DBE-94FC-17F36D511EAD}">
          <p14:sldIdLst>
            <p14:sldId id="399"/>
            <p14:sldId id="461"/>
            <p14:sldId id="409"/>
            <p14:sldId id="416"/>
            <p14:sldId id="420"/>
            <p14:sldId id="463"/>
            <p14:sldId id="590"/>
            <p14:sldId id="591"/>
            <p14:sldId id="609"/>
            <p14:sldId id="610"/>
            <p14:sldId id="611"/>
            <p14:sldId id="592"/>
            <p14:sldId id="594"/>
            <p14:sldId id="595"/>
            <p14:sldId id="467"/>
            <p14:sldId id="469"/>
            <p14:sldId id="602"/>
            <p14:sldId id="603"/>
          </p14:sldIdLst>
        </p14:section>
        <p14:section name="OntoLex" id="{B0FBDF3C-6B64-44E6-94F6-C92BD243A543}">
          <p14:sldIdLst>
            <p14:sldId id="605"/>
            <p14:sldId id="475"/>
            <p14:sldId id="476"/>
            <p14:sldId id="426"/>
            <p14:sldId id="431"/>
            <p14:sldId id="432"/>
            <p14:sldId id="433"/>
            <p14:sldId id="435"/>
            <p14:sldId id="443"/>
            <p14:sldId id="589"/>
            <p14:sldId id="606"/>
            <p14:sldId id="607"/>
            <p14:sldId id="447"/>
          </p14:sldIdLst>
        </p14:section>
        <p14:section name="queries" id="{B083B4CE-4400-4B3F-9BAF-34839F4DDEBD}">
          <p14:sldIdLst>
            <p14:sldId id="429"/>
            <p14:sldId id="448"/>
            <p14:sldId id="449"/>
            <p14:sldId id="455"/>
            <p14:sldId id="451"/>
            <p14:sldId id="477"/>
            <p14:sldId id="457"/>
          </p14:sldIdLst>
        </p14:section>
        <p14:section name="bav" id="{E037C46C-C505-4BB7-9520-436B81E1EDB1}">
          <p14:sldIdLst>
            <p14:sldId id="479"/>
            <p14:sldId id="564"/>
            <p14:sldId id="573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38"/>
            <p14:sldId id="574"/>
            <p14:sldId id="608"/>
            <p14:sldId id="584"/>
            <p14:sldId id="583"/>
          </p14:sldIdLst>
        </p14:section>
        <p14:section name="Closing" id="{8A866142-BF44-4D60-B3C4-EABFDE3812DC}">
          <p14:sldIdLst>
            <p14:sldId id="430"/>
            <p14:sldId id="459"/>
            <p14:sldId id="460"/>
            <p14:sldId id="563"/>
          </p14:sldIdLst>
        </p14:section>
        <p14:section name="Epilog" id="{5ACE3E91-6395-4A8E-AC1C-7C0FD404AF3F}">
          <p14:sldIdLst>
            <p14:sldId id="585"/>
            <p14:sldId id="567"/>
            <p14:sldId id="596"/>
            <p14:sldId id="599"/>
            <p14:sldId id="601"/>
            <p14:sldId id="587"/>
            <p14:sldId id="598"/>
            <p14:sldId id="561"/>
            <p14:sldId id="572"/>
            <p14:sldId id="58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E8E31D"/>
    <a:srgbClr val="F2F1C0"/>
    <a:srgbClr val="C0504D"/>
    <a:srgbClr val="B2B2B2"/>
    <a:srgbClr val="FFFFFF"/>
    <a:srgbClr val="CCC1DA"/>
    <a:srgbClr val="BBE0E3"/>
    <a:srgbClr val="FFFF9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77" autoAdjust="0"/>
    <p:restoredTop sz="87375" autoAdjust="0"/>
  </p:normalViewPr>
  <p:slideViewPr>
    <p:cSldViewPr>
      <p:cViewPr>
        <p:scale>
          <a:sx n="100" d="100"/>
          <a:sy n="100" d="100"/>
        </p:scale>
        <p:origin x="-872" y="-3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574" y="-78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2E05C-DC70-4FFA-82FC-2DC031184B82}" type="datetimeFigureOut">
              <a:rPr lang="de-DE" smtClean="0"/>
              <a:pPr/>
              <a:t>12.10.2021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0D5CC-CDCA-4D21-B884-AA0508342B01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3832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C60185F-904B-447E-B2CD-3B58A57AF8CA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94406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25+15 min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185F-904B-447E-B2CD-3B58A57AF8CA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32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https://www.cost.eu/actions/IS1312/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185F-904B-447E-B2CD-3B58A57AF8CA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83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Most other formats required extensive preprocessing, we generally</a:t>
            </a:r>
            <a:r>
              <a:rPr lang="de-DE" baseline="0" dirty="0" smtClean="0"/>
              <a:t> converted via DimLex-XML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185F-904B-447E-B2CD-3B58A57AF8CA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924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Most other formats required extensive preprocessing, we generally</a:t>
            </a:r>
            <a:r>
              <a:rPr lang="de-DE" baseline="0" smtClean="0"/>
              <a:t> converted via DimLex-XML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185F-904B-447E-B2CD-3B58A57AF8CA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924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Most other formats required extensive preprocessing, we generally</a:t>
            </a:r>
            <a:r>
              <a:rPr lang="de-DE" baseline="0" smtClean="0"/>
              <a:t> converted via DimLex-XML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185F-904B-447E-B2CD-3B58A57AF8CA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924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Most other formats required extensive preprocessing, we generally</a:t>
            </a:r>
            <a:r>
              <a:rPr lang="de-DE" baseline="0" smtClean="0"/>
              <a:t> converted via DimLex-XML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0185F-904B-447E-B2CD-3B58A57AF8CA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924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7" y="1143000"/>
            <a:ext cx="7623175" cy="1314450"/>
          </a:xfrm>
        </p:spPr>
        <p:txBody>
          <a:bodyPr/>
          <a:lstStyle>
            <a:lvl1pPr>
              <a:defRPr sz="4600"/>
            </a:lvl1pPr>
          </a:lstStyle>
          <a:p>
            <a:pPr lvl="0"/>
            <a:r>
              <a:rPr lang="de-DE" altLang="en-US" noProof="0" smtClean="0"/>
              <a:t>Titelmasterformat durch Klicken bearbeiten</a:t>
            </a:r>
          </a:p>
        </p:txBody>
      </p:sp>
      <p:sp>
        <p:nvSpPr>
          <p:cNvPr id="2672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514600"/>
            <a:ext cx="6553200" cy="131445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de-DE" altLang="en-US" noProof="0" smtClean="0"/>
              <a:t>Formatvorlage des Untertitelmasters durch Klicken bearbeiten</a:t>
            </a:r>
          </a:p>
        </p:txBody>
      </p:sp>
      <p:sp>
        <p:nvSpPr>
          <p:cNvPr id="26726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4682729"/>
            <a:ext cx="2895600" cy="342900"/>
          </a:xfrm>
        </p:spPr>
        <p:txBody>
          <a:bodyPr/>
          <a:lstStyle>
            <a:lvl1pPr>
              <a:defRPr/>
            </a:lvl1pPr>
          </a:lstStyle>
          <a:p>
            <a:endParaRPr lang="de-DE" altLang="en-US"/>
          </a:p>
        </p:txBody>
      </p:sp>
      <p:sp>
        <p:nvSpPr>
          <p:cNvPr id="267271" name="Freeform 7"/>
          <p:cNvSpPr>
            <a:spLocks noChangeArrowheads="1"/>
          </p:cNvSpPr>
          <p:nvPr/>
        </p:nvSpPr>
        <p:spPr bwMode="auto">
          <a:xfrm>
            <a:off x="609600" y="914400"/>
            <a:ext cx="7924800" cy="6858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7272" name="Line 8"/>
          <p:cNvSpPr>
            <a:spLocks noChangeShapeType="1"/>
          </p:cNvSpPr>
          <p:nvPr/>
        </p:nvSpPr>
        <p:spPr bwMode="auto">
          <a:xfrm>
            <a:off x="1828802" y="25146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95266"/>
            <a:ext cx="8229600" cy="854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Titelmasterformat durch Klicken bearbeiten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200150"/>
            <a:ext cx="8229600" cy="3398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Textmasterformate durch Klicken bearbeiten</a:t>
            </a:r>
          </a:p>
          <a:p>
            <a:pPr lvl="1"/>
            <a:r>
              <a:rPr lang="de-DE" altLang="en-US" smtClean="0"/>
              <a:t>Zweite Ebene</a:t>
            </a:r>
          </a:p>
          <a:p>
            <a:pPr lvl="2"/>
            <a:r>
              <a:rPr lang="de-DE" altLang="en-US" smtClean="0"/>
              <a:t>Dritte Ebene</a:t>
            </a:r>
          </a:p>
          <a:p>
            <a:pPr lvl="3"/>
            <a:r>
              <a:rPr lang="de-DE" altLang="en-US" smtClean="0"/>
              <a:t>Vierte Ebene</a:t>
            </a:r>
          </a:p>
          <a:p>
            <a:pPr lvl="4"/>
            <a:r>
              <a:rPr lang="de-DE" altLang="en-US" smtClean="0"/>
              <a:t>Fünfte Ebene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2729"/>
            <a:ext cx="2133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r>
              <a:rPr lang="de-DE" altLang="en-US" smtClean="0"/>
              <a:t>2018-06-13</a:t>
            </a:r>
            <a:endParaRPr lang="de-DE" altLang="en-US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de-DE" altLang="en-US"/>
          </a:p>
        </p:txBody>
      </p:sp>
      <p:sp>
        <p:nvSpPr>
          <p:cNvPr id="12" name="Freeform 7"/>
          <p:cNvSpPr>
            <a:spLocks noChangeArrowheads="1"/>
          </p:cNvSpPr>
          <p:nvPr userDrawn="1"/>
        </p:nvSpPr>
        <p:spPr bwMode="auto">
          <a:xfrm>
            <a:off x="381000" y="171450"/>
            <a:ext cx="8229600" cy="4572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21513" y="4800600"/>
            <a:ext cx="2133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Garamond" pitchFamily="18" charset="0"/>
              </a:defRPr>
            </a:lvl1pPr>
          </a:lstStyle>
          <a:p>
            <a:fld id="{DF4DF032-40E7-4198-BBCB-DA8E7ED0C5DD}" type="slidenum">
              <a:rPr lang="de-DE" altLang="en-US" smtClean="0"/>
              <a:pPr/>
              <a:t>‹#›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1963617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172" y="205067"/>
            <a:ext cx="8229090" cy="85847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0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172" y="1203299"/>
            <a:ext cx="4015600" cy="298294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9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3927" y="1203299"/>
            <a:ext cx="4015600" cy="298294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9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8203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1F487C"/>
                </a:solidFill>
                <a:latin typeface="PMingLiU-ExtB"/>
                <a:cs typeface="PMingLiU-ExtB"/>
              </a:defRPr>
            </a:lvl1pPr>
          </a:lstStyle>
          <a:p>
            <a:pPr marL="109220">
              <a:lnSpc>
                <a:spcPts val="137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365935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user.uni-frankfurt.de/~s1239595/tmp/Goethe-Logo/Kompakt%20RGB.gif"/>
          <p:cNvPicPr>
            <a:picLocks noChangeAspect="1" noChangeArrowheads="1"/>
          </p:cNvPicPr>
          <p:nvPr userDrawn="1"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2319340"/>
            <a:ext cx="4184650" cy="282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0"/>
          <p:cNvSpPr/>
          <p:nvPr userDrawn="1"/>
        </p:nvSpPr>
        <p:spPr>
          <a:xfrm>
            <a:off x="4805363" y="2031207"/>
            <a:ext cx="4311650" cy="311229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3000">
                <a:schemeClr val="bg1">
                  <a:alpha val="85000"/>
                </a:schemeClr>
              </a:gs>
            </a:gsLst>
            <a:path path="rect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95266"/>
            <a:ext cx="8229600" cy="854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 smtClean="0"/>
              <a:t>Titelmasterformat durch Klicken bearbeiten</a:t>
            </a:r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8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 smtClean="0"/>
              <a:t>Textmasterformate durch Klicken bearbeiten</a:t>
            </a:r>
          </a:p>
          <a:p>
            <a:pPr lvl="1"/>
            <a:r>
              <a:rPr lang="de-DE" altLang="en-US" dirty="0" smtClean="0"/>
              <a:t>Zweite Ebene</a:t>
            </a:r>
          </a:p>
          <a:p>
            <a:pPr lvl="2"/>
            <a:r>
              <a:rPr lang="de-DE" altLang="en-US" dirty="0" smtClean="0"/>
              <a:t>Dritte Ebene</a:t>
            </a:r>
          </a:p>
          <a:p>
            <a:pPr lvl="3"/>
            <a:r>
              <a:rPr lang="de-DE" altLang="en-US" dirty="0" smtClean="0"/>
              <a:t>Vierte Ebene</a:t>
            </a:r>
          </a:p>
          <a:p>
            <a:pPr lvl="4"/>
            <a:r>
              <a:rPr lang="de-DE" altLang="en-US" dirty="0" smtClean="0"/>
              <a:t>Fünfte Ebene</a:t>
            </a:r>
          </a:p>
        </p:txBody>
      </p:sp>
      <p:sp>
        <p:nvSpPr>
          <p:cNvPr id="2662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de-DE" altLang="en-US"/>
          </a:p>
        </p:txBody>
      </p:sp>
      <p:sp>
        <p:nvSpPr>
          <p:cNvPr id="2662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21513" y="4800600"/>
            <a:ext cx="2133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Garamond" pitchFamily="18" charset="0"/>
              </a:defRPr>
            </a:lvl1pPr>
          </a:lstStyle>
          <a:p>
            <a:fld id="{DF4DF032-40E7-4198-BBCB-DA8E7ED0C5DD}" type="slidenum">
              <a:rPr lang="de-DE" altLang="en-US" smtClean="0"/>
              <a:pPr/>
              <a:t>‹#›</a:t>
            </a:fld>
            <a:endParaRPr lang="de-DE" altLang="en-US"/>
          </a:p>
        </p:txBody>
      </p:sp>
      <p:sp>
        <p:nvSpPr>
          <p:cNvPr id="266247" name="Freeform 7"/>
          <p:cNvSpPr>
            <a:spLocks noChangeArrowheads="1"/>
          </p:cNvSpPr>
          <p:nvPr/>
        </p:nvSpPr>
        <p:spPr bwMode="auto">
          <a:xfrm>
            <a:off x="381000" y="171450"/>
            <a:ext cx="8229600" cy="4572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4" r:id="rId3"/>
    <p:sldLayoutId id="2147483657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chemeClr val="bg2">
              <a:lumMod val="25000"/>
            </a:schemeClr>
          </a:solidFill>
          <a:latin typeface="Gill Sans MT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ahoma" pitchFamily="34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ahoma" pitchFamily="34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ahoma" pitchFamily="34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ahoma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ahoma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ahoma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ahoma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ahoma" pitchFamily="34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acoli-repo/olia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github.com/acoli-repo/oli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url.org/olia/discourse/discourse.RST.owl" TargetMode="Externa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github.com/acoli-repo/oli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url.org/olia/olia_discourse.owl" TargetMode="Externa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url.org/olia/discourse/discourse.RSTDTB-link.rdf" TargetMode="External"/><Relationship Id="rId2" Type="http://schemas.openxmlformats.org/officeDocument/2006/relationships/hyperlink" Target="http://github.com/acoli-repo/olia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2016/05/ontolex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iscourse-lab/dimlex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github.com/acoli-repo/rdf4discourse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://sparql.org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bar.wikipedia.org/wiki/Sturmibib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coli-repo/acoli-corpora/tree/master/biblical" TargetMode="External"/><Relationship Id="rId4" Type="http://schemas.openxmlformats.org/officeDocument/2006/relationships/hyperlink" Target="https://bibeltext.com/bairisch/leviticus/8.htm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nnective-lex.inf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coli-repo/rdf4discourse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coli-repo/rdf4discourse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lexhelfer.bwb.badw.de/index.php?limit=&amp;Bogen=087&amp;Frage=8&amp;onlySnippets=1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coli-repo/acoli-corpora" TargetMode="External"/><Relationship Id="rId4" Type="http://schemas.openxmlformats.org/officeDocument/2006/relationships/hyperlink" Target="https://github.com/acoli-repo/acoli-dicts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coli-repo/cqp4rdf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compling.hss.ntu.edu.sg/omw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3400" y="971550"/>
            <a:ext cx="8382000" cy="1314450"/>
          </a:xfrm>
        </p:spPr>
        <p:txBody>
          <a:bodyPr/>
          <a:lstStyle/>
          <a:p>
            <a:r>
              <a:rPr lang="de-DE" sz="4800" dirty="0"/>
              <a:t>Maschinenlesbare </a:t>
            </a:r>
            <a:r>
              <a:rPr lang="de-DE" sz="4800" dirty="0" smtClean="0"/>
              <a:t>Diskursmarkerinventorien</a:t>
            </a:r>
            <a:br>
              <a:rPr lang="de-DE" sz="4800" dirty="0" smtClean="0"/>
            </a:b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96217" y="2495550"/>
            <a:ext cx="8751579" cy="131445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Christian </a:t>
            </a:r>
            <a:r>
              <a:rPr lang="en-US" dirty="0" err="1" smtClean="0">
                <a:solidFill>
                  <a:schemeClr val="tx2"/>
                </a:solidFill>
              </a:rPr>
              <a:t>Chiarcos</a:t>
            </a:r>
            <a:endParaRPr lang="en-US" sz="2400" dirty="0" smtClean="0">
              <a:solidFill>
                <a:schemeClr val="tx2"/>
              </a:solidFill>
            </a:endParaRPr>
          </a:p>
          <a:p>
            <a:pPr algn="ctr"/>
            <a:r>
              <a:rPr lang="en-US" sz="2400" dirty="0" err="1" smtClean="0">
                <a:solidFill>
                  <a:schemeClr val="tx2"/>
                </a:solidFill>
              </a:rPr>
              <a:t>Angewandte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Computerlinguistik</a:t>
            </a:r>
            <a:r>
              <a:rPr lang="en-US" sz="2400" dirty="0" smtClean="0">
                <a:solidFill>
                  <a:schemeClr val="tx2"/>
                </a:solidFill>
              </a:rPr>
              <a:t> (</a:t>
            </a:r>
            <a:r>
              <a:rPr lang="en-US" sz="2400" dirty="0" err="1" smtClean="0">
                <a:solidFill>
                  <a:schemeClr val="tx2"/>
                </a:solidFill>
              </a:rPr>
              <a:t>ACoLi</a:t>
            </a:r>
            <a:r>
              <a:rPr lang="en-US" sz="2400" dirty="0" smtClean="0">
                <a:solidFill>
                  <a:schemeClr val="tx2"/>
                </a:solidFill>
              </a:rPr>
              <a:t>)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chiarcos@informatik.uni-frankfurt.de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25369" y="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800" dirty="0" smtClean="0"/>
              <a:t>Augsburg, 13.10.2021</a:t>
            </a:r>
          </a:p>
        </p:txBody>
      </p:sp>
      <p:pic>
        <p:nvPicPr>
          <p:cNvPr id="7" name="Picture 2" descr="http://www.acoli.informatik.uni-frankfurt.de/images/path4314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6"/>
          <a:stretch/>
        </p:blipFill>
        <p:spPr bwMode="auto">
          <a:xfrm>
            <a:off x="76200" y="3028950"/>
            <a:ext cx="3127126" cy="210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user.uni-frankfurt.de/~s1239595/tmp/Goethe-Logo/logo_universitaet_neu_trans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245" y="4050603"/>
            <a:ext cx="1881147" cy="1035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http://www.acoli.informatik.uni-frankfurt.de/images/liod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828607"/>
            <a:ext cx="1600200" cy="125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590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5181600" y="3105150"/>
            <a:ext cx="1524000" cy="6096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/>
          <p:cNvSpPr/>
          <p:nvPr/>
        </p:nvSpPr>
        <p:spPr>
          <a:xfrm>
            <a:off x="1752600" y="3130550"/>
            <a:ext cx="1524000" cy="6096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Maschinenlesbare Semantik</a:t>
            </a:r>
            <a:br>
              <a:rPr lang="de-DE" dirty="0" smtClean="0"/>
            </a:br>
            <a:r>
              <a:rPr lang="de-DE" dirty="0" smtClean="0"/>
              <a:t>Wissensrepräsentation im Web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3398044"/>
          </a:xfrm>
        </p:spPr>
        <p:txBody>
          <a:bodyPr/>
          <a:lstStyle/>
          <a:p>
            <a:r>
              <a:rPr lang="de-DE" sz="2400" dirty="0" smtClean="0"/>
              <a:t>eindeutige Bezeichnung von Konzepten und Objekten</a:t>
            </a:r>
          </a:p>
          <a:p>
            <a:pPr lvl="1"/>
            <a:r>
              <a:rPr lang="de-DE" sz="2000" dirty="0" smtClean="0"/>
              <a:t>Webstandard: Uniform Resource Identifier (URI)</a:t>
            </a:r>
          </a:p>
          <a:p>
            <a:r>
              <a:rPr lang="de-DE" sz="2400" dirty="0" smtClean="0"/>
              <a:t>semantische Beziehungen zwischen diesen</a:t>
            </a:r>
          </a:p>
          <a:p>
            <a:pPr lvl="1"/>
            <a:r>
              <a:rPr lang="de-DE" sz="2000" dirty="0" smtClean="0"/>
              <a:t>Webstandard: Resource Description Framework (RDF)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10</a:t>
            </a:fld>
            <a:endParaRPr lang="de-DE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47800" y="3867150"/>
            <a:ext cx="6282361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1800" dirty="0" smtClean="0"/>
              <a:t>PREFIX olia: &lt;http</a:t>
            </a:r>
            <a:r>
              <a:rPr lang="de-DE" sz="1800" dirty="0"/>
              <a:t>://purl.org/olia/discourse/olia_discourse.owl</a:t>
            </a:r>
            <a:r>
              <a:rPr lang="de-DE" sz="1800" dirty="0" smtClean="0"/>
              <a:t>#&gt;</a:t>
            </a:r>
            <a:endParaRPr lang="de-DE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1453521" y="4236482"/>
            <a:ext cx="627664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dirty="0" smtClean="0"/>
              <a:t>olia:Result rdfs:subClassOf olia:Cause .</a:t>
            </a:r>
            <a:endParaRPr lang="de-DE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1456521" y="4605814"/>
            <a:ext cx="532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>
                <a:solidFill>
                  <a:schemeClr val="accent6"/>
                </a:solidFill>
              </a:rPr>
              <a:t>„Result ist eine Art von Cause [Kausalbeziehung].“</a:t>
            </a:r>
            <a:endParaRPr lang="de-DE" sz="18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5000" y="325755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olia:Result</a:t>
            </a:r>
            <a:endParaRPr lang="de-DE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4000" y="319301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olia:Cause</a:t>
            </a:r>
            <a:endParaRPr lang="de-DE" sz="1800" dirty="0"/>
          </a:p>
        </p:txBody>
      </p:sp>
      <p:cxnSp>
        <p:nvCxnSpPr>
          <p:cNvPr id="13" name="Straight Arrow Connector 12"/>
          <p:cNvCxnSpPr>
            <a:stCxn id="6" idx="6"/>
            <a:endCxn id="12" idx="2"/>
          </p:cNvCxnSpPr>
          <p:nvPr/>
        </p:nvCxnSpPr>
        <p:spPr>
          <a:xfrm flipV="1">
            <a:off x="3276600" y="3409950"/>
            <a:ext cx="1905000" cy="25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79259" y="304061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>
                <a:solidFill>
                  <a:schemeClr val="accent6"/>
                </a:solidFill>
              </a:rPr>
              <a:t>rdfs:subClassOf</a:t>
            </a:r>
            <a:endParaRPr lang="de-DE" sz="1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465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5181600" y="3105150"/>
            <a:ext cx="1524000" cy="6096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/>
          <p:cNvSpPr/>
          <p:nvPr/>
        </p:nvSpPr>
        <p:spPr>
          <a:xfrm>
            <a:off x="1752600" y="3130550"/>
            <a:ext cx="1524000" cy="6096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Maschinenlesbare Semantik</a:t>
            </a:r>
            <a:br>
              <a:rPr lang="de-DE" dirty="0" smtClean="0"/>
            </a:br>
            <a:r>
              <a:rPr lang="de-DE" dirty="0" smtClean="0"/>
              <a:t>Wissensrepräsentation im Web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3398044"/>
          </a:xfrm>
        </p:spPr>
        <p:txBody>
          <a:bodyPr/>
          <a:lstStyle/>
          <a:p>
            <a:r>
              <a:rPr lang="de-DE" sz="2400" dirty="0" smtClean="0"/>
              <a:t>eindeutige Bezeichnung von Konzepten und Objekten</a:t>
            </a:r>
          </a:p>
          <a:p>
            <a:pPr lvl="1"/>
            <a:r>
              <a:rPr lang="de-DE" sz="2000" dirty="0" smtClean="0"/>
              <a:t>Webstandard: Uniform Resource Identifier (URI)</a:t>
            </a:r>
          </a:p>
          <a:p>
            <a:r>
              <a:rPr lang="de-DE" sz="2400" dirty="0" smtClean="0"/>
              <a:t>semantische Beziehungen zwischen diesen</a:t>
            </a:r>
          </a:p>
          <a:p>
            <a:pPr lvl="1"/>
            <a:r>
              <a:rPr lang="de-DE" sz="2000" dirty="0" smtClean="0"/>
              <a:t>Webstandard: Resource Description Framework (RDF</a:t>
            </a:r>
            <a:r>
              <a:rPr lang="de-DE" sz="2000" dirty="0" smtClean="0"/>
              <a:t>) </a:t>
            </a:r>
            <a:r>
              <a:rPr lang="de-DE" sz="2000" dirty="0" smtClean="0">
                <a:solidFill>
                  <a:schemeClr val="accent6"/>
                </a:solidFill>
              </a:rPr>
              <a:t>=&gt; Graph</a:t>
            </a:r>
            <a:endParaRPr lang="de-DE" sz="2000" dirty="0" smtClean="0">
              <a:solidFill>
                <a:schemeClr val="accent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11</a:t>
            </a:fld>
            <a:endParaRPr lang="de-D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87716" y="323850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olia:Result</a:t>
            </a:r>
            <a:endParaRPr lang="de-DE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4000" y="319301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olia:Cause</a:t>
            </a:r>
            <a:endParaRPr lang="de-DE" sz="1800" dirty="0"/>
          </a:p>
        </p:txBody>
      </p:sp>
      <p:cxnSp>
        <p:nvCxnSpPr>
          <p:cNvPr id="13" name="Straight Arrow Connector 12"/>
          <p:cNvCxnSpPr>
            <a:stCxn id="6" idx="6"/>
            <a:endCxn id="12" idx="2"/>
          </p:cNvCxnSpPr>
          <p:nvPr/>
        </p:nvCxnSpPr>
        <p:spPr>
          <a:xfrm flipV="1">
            <a:off x="3276600" y="3409950"/>
            <a:ext cx="1905000" cy="25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79259" y="304061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>
                <a:solidFill>
                  <a:schemeClr val="accent6"/>
                </a:solidFill>
              </a:rPr>
              <a:t>rdfs:subClassOf</a:t>
            </a:r>
            <a:endParaRPr lang="de-DE" sz="1800" dirty="0">
              <a:solidFill>
                <a:schemeClr val="accent6"/>
              </a:solidFill>
            </a:endParaRPr>
          </a:p>
        </p:txBody>
      </p:sp>
      <p:cxnSp>
        <p:nvCxnSpPr>
          <p:cNvPr id="14" name="Straight Arrow Connector 13"/>
          <p:cNvCxnSpPr>
            <a:stCxn id="6" idx="5"/>
          </p:cNvCxnSpPr>
          <p:nvPr/>
        </p:nvCxnSpPr>
        <p:spPr>
          <a:xfrm>
            <a:off x="3053415" y="3650876"/>
            <a:ext cx="604185" cy="5210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0" y="417195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„Result“</a:t>
            </a:r>
            <a:endParaRPr lang="de-DE" sz="1800" dirty="0"/>
          </a:p>
        </p:txBody>
      </p:sp>
      <p:sp>
        <p:nvSpPr>
          <p:cNvPr id="20" name="TextBox 19"/>
          <p:cNvSpPr txBox="1"/>
          <p:nvPr/>
        </p:nvSpPr>
        <p:spPr>
          <a:xfrm>
            <a:off x="3505200" y="36502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>
                <a:solidFill>
                  <a:schemeClr val="accent6"/>
                </a:solidFill>
              </a:rPr>
              <a:t>rdfs:label</a:t>
            </a:r>
            <a:endParaRPr lang="de-DE" sz="1800" dirty="0">
              <a:solidFill>
                <a:schemeClr val="accent6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010400" y="4019550"/>
            <a:ext cx="1524000" cy="6096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Box 21"/>
          <p:cNvSpPr txBox="1"/>
          <p:nvPr/>
        </p:nvSpPr>
        <p:spPr>
          <a:xfrm>
            <a:off x="7099300" y="412750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olia:Reason</a:t>
            </a:r>
            <a:endParaRPr lang="de-DE" sz="1800" dirty="0"/>
          </a:p>
        </p:txBody>
      </p:sp>
      <p:cxnSp>
        <p:nvCxnSpPr>
          <p:cNvPr id="23" name="Straight Arrow Connector 22"/>
          <p:cNvCxnSpPr>
            <a:stCxn id="21" idx="1"/>
            <a:endCxn id="12" idx="5"/>
          </p:cNvCxnSpPr>
          <p:nvPr/>
        </p:nvCxnSpPr>
        <p:spPr>
          <a:xfrm flipH="1" flipV="1">
            <a:off x="6482415" y="3625476"/>
            <a:ext cx="751170" cy="4833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60659" y="349781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>
                <a:solidFill>
                  <a:schemeClr val="accent6"/>
                </a:solidFill>
              </a:rPr>
              <a:t>rdfs:subClassOf</a:t>
            </a:r>
            <a:endParaRPr lang="de-DE" sz="1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48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Maschinenlesbare Semantik</a:t>
            </a:r>
            <a:br>
              <a:rPr lang="de-DE" dirty="0" smtClean="0"/>
            </a:br>
            <a:r>
              <a:rPr lang="de-DE" dirty="0" smtClean="0"/>
              <a:t>Wissensrepräsentation im Web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3398044"/>
          </a:xfrm>
        </p:spPr>
        <p:txBody>
          <a:bodyPr/>
          <a:lstStyle/>
          <a:p>
            <a:r>
              <a:rPr lang="de-DE" sz="2400" dirty="0" smtClean="0"/>
              <a:t>eindeutige Bezeichnung von Konzepten und Objekten</a:t>
            </a:r>
          </a:p>
          <a:p>
            <a:pPr lvl="1"/>
            <a:r>
              <a:rPr lang="de-DE" sz="2000" dirty="0" smtClean="0"/>
              <a:t>Webstandard: Uniform Resource Identifier (URI)</a:t>
            </a:r>
          </a:p>
          <a:p>
            <a:r>
              <a:rPr lang="de-DE" sz="2400" dirty="0" smtClean="0"/>
              <a:t>semantische Beziehungen zwischen diesen</a:t>
            </a:r>
          </a:p>
          <a:p>
            <a:pPr lvl="1"/>
            <a:r>
              <a:rPr lang="de-DE" sz="2000" dirty="0" smtClean="0"/>
              <a:t>Webstandard</a:t>
            </a:r>
            <a:r>
              <a:rPr lang="de-DE" sz="2000" dirty="0" smtClean="0"/>
              <a:t>: </a:t>
            </a:r>
            <a:r>
              <a:rPr lang="de-DE" sz="2000" dirty="0" smtClean="0"/>
              <a:t>Resource Description Framework (RDF</a:t>
            </a:r>
            <a:r>
              <a:rPr lang="de-DE" sz="2000" dirty="0" smtClean="0"/>
              <a:t>)</a:t>
            </a:r>
          </a:p>
          <a:p>
            <a:r>
              <a:rPr lang="de-DE" sz="2400" dirty="0"/>
              <a:t>Zugriff auf Wissensresourcen im Web</a:t>
            </a:r>
          </a:p>
          <a:p>
            <a:pPr lvl="1"/>
            <a:r>
              <a:rPr lang="de-DE" sz="2000" dirty="0" smtClean="0"/>
              <a:t>Webstandards: HTTP (Protokoll)</a:t>
            </a:r>
            <a:endParaRPr lang="de-DE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12</a:t>
            </a:fld>
            <a:endParaRPr lang="de-DE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47800" y="3867150"/>
            <a:ext cx="6282361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1800" dirty="0" smtClean="0"/>
              <a:t>PREFIX olia: &lt;</a:t>
            </a:r>
            <a:r>
              <a:rPr lang="de-DE" sz="1800" b="1" dirty="0" smtClean="0">
                <a:solidFill>
                  <a:schemeClr val="accent6"/>
                </a:solidFill>
              </a:rPr>
              <a:t>http</a:t>
            </a:r>
            <a:r>
              <a:rPr lang="de-DE" sz="1800" b="1" dirty="0">
                <a:solidFill>
                  <a:schemeClr val="accent6"/>
                </a:solidFill>
              </a:rPr>
              <a:t>://</a:t>
            </a:r>
            <a:r>
              <a:rPr lang="de-DE" sz="1800" dirty="0"/>
              <a:t>purl.org/olia/discourse/olia_discourse.owl</a:t>
            </a:r>
            <a:r>
              <a:rPr lang="de-DE" sz="1800" dirty="0" smtClean="0"/>
              <a:t>#&gt;</a:t>
            </a:r>
            <a:endParaRPr lang="de-DE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1453521" y="4236482"/>
            <a:ext cx="627664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dirty="0" smtClean="0"/>
              <a:t>olia:Result rdfs:subClassOf olia:Cause .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370994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25768" y="3867150"/>
            <a:ext cx="6270432" cy="7386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Maschinenlesbare Semantik</a:t>
            </a:r>
            <a:br>
              <a:rPr lang="de-DE" dirty="0" smtClean="0"/>
            </a:br>
            <a:r>
              <a:rPr lang="de-DE" dirty="0" smtClean="0"/>
              <a:t>Wissensrepräsentation im Web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3398044"/>
          </a:xfrm>
        </p:spPr>
        <p:txBody>
          <a:bodyPr/>
          <a:lstStyle/>
          <a:p>
            <a:r>
              <a:rPr lang="de-DE" sz="2400" dirty="0" smtClean="0"/>
              <a:t>eindeutige Bezeichnung von Konzepten und Objekten</a:t>
            </a:r>
          </a:p>
          <a:p>
            <a:pPr lvl="1"/>
            <a:r>
              <a:rPr lang="de-DE" sz="2000" dirty="0" smtClean="0"/>
              <a:t>Webstandard: Uniform Resource Identifier (URI)</a:t>
            </a:r>
          </a:p>
          <a:p>
            <a:r>
              <a:rPr lang="de-DE" sz="2400" dirty="0" smtClean="0"/>
              <a:t>semantische Beziehungen zwischen diesen</a:t>
            </a:r>
          </a:p>
          <a:p>
            <a:pPr lvl="1"/>
            <a:r>
              <a:rPr lang="de-DE" sz="2000" dirty="0" smtClean="0"/>
              <a:t>Webstandard: Resource Description Framework (RDF)</a:t>
            </a:r>
          </a:p>
          <a:p>
            <a:r>
              <a:rPr lang="de-DE" sz="2400" dirty="0" smtClean="0"/>
              <a:t>Zugriff auf Wissensresourcen im Web</a:t>
            </a:r>
          </a:p>
          <a:p>
            <a:pPr lvl="1"/>
            <a:r>
              <a:rPr lang="de-DE" sz="2000" dirty="0"/>
              <a:t>Webstandards: HTTP (Protokoll</a:t>
            </a:r>
            <a:r>
              <a:rPr lang="de-DE" sz="2000" dirty="0" smtClean="0"/>
              <a:t>), </a:t>
            </a:r>
            <a:r>
              <a:rPr lang="de-DE" sz="2000" dirty="0" smtClean="0"/>
              <a:t>SPARQL </a:t>
            </a:r>
            <a:r>
              <a:rPr lang="de-DE" sz="2000" dirty="0" smtClean="0"/>
              <a:t>(Anfragesprache)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13</a:t>
            </a:fld>
            <a:endParaRPr lang="de-D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89686" y="3867150"/>
            <a:ext cx="173451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800" b="1" dirty="0" smtClean="0">
                <a:solidFill>
                  <a:schemeClr val="accent6">
                    <a:lumMod val="75000"/>
                  </a:schemeClr>
                </a:solidFill>
              </a:rPr>
              <a:t>SELECT</a:t>
            </a:r>
            <a:r>
              <a:rPr lang="de-DE" sz="1800" dirty="0" smtClean="0">
                <a:solidFill>
                  <a:schemeClr val="accent6">
                    <a:lumMod val="75000"/>
                  </a:schemeClr>
                </a:solidFill>
              </a:rPr>
              <a:t> ?relation</a:t>
            </a:r>
            <a:endParaRPr lang="de-DE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25768" y="4236482"/>
            <a:ext cx="627664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smtClean="0">
                <a:solidFill>
                  <a:schemeClr val="accent6">
                    <a:lumMod val="75000"/>
                  </a:schemeClr>
                </a:solidFill>
              </a:rPr>
              <a:t>{</a:t>
            </a:r>
            <a:r>
              <a:rPr lang="de-DE" sz="1800" dirty="0" smtClean="0"/>
              <a:t>  </a:t>
            </a:r>
            <a:r>
              <a:rPr lang="de-DE" sz="1800" dirty="0" smtClean="0">
                <a:solidFill>
                  <a:schemeClr val="accent6">
                    <a:lumMod val="75000"/>
                  </a:schemeClr>
                </a:solidFill>
              </a:rPr>
              <a:t>?relation </a:t>
            </a:r>
            <a:r>
              <a:rPr lang="de-DE" sz="1800" dirty="0" smtClean="0"/>
              <a:t>rdfs:subClassOf olia:Cause . </a:t>
            </a:r>
            <a:r>
              <a:rPr lang="de-DE" sz="1800" b="1" dirty="0" smtClean="0">
                <a:solidFill>
                  <a:schemeClr val="accent6">
                    <a:lumMod val="75000"/>
                  </a:schemeClr>
                </a:solidFill>
              </a:rPr>
              <a:t>}</a:t>
            </a:r>
            <a:endParaRPr lang="de-DE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56521" y="4605814"/>
            <a:ext cx="596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>
                <a:solidFill>
                  <a:schemeClr val="accent6"/>
                </a:solidFill>
              </a:rPr>
              <a:t>„Welche Arten von Cause [Kausalbeziehungen] gibt es?“</a:t>
            </a:r>
            <a:endParaRPr lang="de-DE" sz="1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469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Maschinenlesbare Semantik</a:t>
            </a:r>
            <a:br>
              <a:rPr lang="de-DE" dirty="0" smtClean="0"/>
            </a:br>
            <a:r>
              <a:rPr lang="de-DE" dirty="0" smtClean="0"/>
              <a:t>Wissensrepräsentation im Web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3398044"/>
          </a:xfrm>
        </p:spPr>
        <p:txBody>
          <a:bodyPr/>
          <a:lstStyle/>
          <a:p>
            <a:r>
              <a:rPr lang="de-DE" sz="2400" dirty="0" smtClean="0"/>
              <a:t>eindeutige Bezeichnung von Konzepten und Objekten</a:t>
            </a:r>
          </a:p>
          <a:p>
            <a:pPr lvl="1"/>
            <a:r>
              <a:rPr lang="de-DE" sz="2000" dirty="0" smtClean="0"/>
              <a:t>Webstandard: Uniform Resource Identifier (URI)</a:t>
            </a:r>
          </a:p>
          <a:p>
            <a:r>
              <a:rPr lang="de-DE" sz="2400" dirty="0" smtClean="0"/>
              <a:t>semantische Beziehungen zwischen diesen</a:t>
            </a:r>
          </a:p>
          <a:p>
            <a:pPr lvl="1"/>
            <a:r>
              <a:rPr lang="de-DE" sz="2000" dirty="0" smtClean="0"/>
              <a:t>Webstandard: Resource Description Framework (RDF)</a:t>
            </a:r>
          </a:p>
          <a:p>
            <a:r>
              <a:rPr lang="de-DE" sz="2400" dirty="0" smtClean="0"/>
              <a:t>Zugriff auf Wissensresourcen im Web</a:t>
            </a:r>
          </a:p>
          <a:p>
            <a:pPr lvl="1"/>
            <a:r>
              <a:rPr lang="de-DE" sz="2000" dirty="0"/>
              <a:t>Webstandards: HTTP (Protokoll), SPARQL (Anfragesprache)</a:t>
            </a:r>
            <a:endParaRPr lang="de-DE" sz="2000" dirty="0" smtClean="0"/>
          </a:p>
          <a:p>
            <a:r>
              <a:rPr lang="de-DE" sz="2400" dirty="0" smtClean="0"/>
              <a:t>Formalisierung: Ontologien</a:t>
            </a:r>
          </a:p>
          <a:p>
            <a:pPr lvl="1"/>
            <a:r>
              <a:rPr lang="de-DE" sz="2000" dirty="0" smtClean="0"/>
              <a:t>Webstandard</a:t>
            </a:r>
            <a:r>
              <a:rPr lang="de-DE" sz="2000" dirty="0" smtClean="0"/>
              <a:t>: Web Ontology Language (OWL)</a:t>
            </a:r>
            <a:endParaRPr lang="de-DE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14</a:t>
            </a:fld>
            <a:endParaRPr lang="de-D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53521" y="4717018"/>
            <a:ext cx="380427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dirty="0" smtClean="0"/>
              <a:t>olia:Result </a:t>
            </a:r>
            <a:r>
              <a:rPr lang="de-DE" sz="1800" b="1" dirty="0" smtClean="0">
                <a:solidFill>
                  <a:schemeClr val="accent6">
                    <a:lumMod val="75000"/>
                  </a:schemeClr>
                </a:solidFill>
              </a:rPr>
              <a:t>rdfs:subClassOf</a:t>
            </a:r>
            <a:r>
              <a:rPr lang="de-DE" sz="1800" dirty="0" smtClean="0"/>
              <a:t> olia:Cause .</a:t>
            </a:r>
            <a:endParaRPr lang="de-DE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562600" y="4705350"/>
            <a:ext cx="2034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chemeClr val="accent6">
                    <a:lumMod val="75000"/>
                  </a:schemeClr>
                </a:solidFill>
              </a:rPr>
              <a:t>„ist eine Art von“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594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Maschinenlesbare Semantik: </a:t>
            </a:r>
            <a:br>
              <a:rPr lang="de-DE" dirty="0" smtClean="0"/>
            </a:br>
            <a:r>
              <a:rPr lang="de-DE" dirty="0"/>
              <a:t>Ontologies of Linguistic Annotation (OLiA)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3398044"/>
          </a:xfrm>
        </p:spPr>
        <p:txBody>
          <a:bodyPr/>
          <a:lstStyle/>
          <a:p>
            <a:pPr marL="0" lvl="1" indent="0" algn="r">
              <a:buClr>
                <a:schemeClr val="accent1"/>
              </a:buClr>
              <a:buSzPct val="65000"/>
              <a:buNone/>
            </a:pPr>
            <a:r>
              <a:rPr lang="de-DE" sz="1600" dirty="0" smtClean="0">
                <a:hlinkClick r:id="rId2"/>
              </a:rPr>
              <a:t>http</a:t>
            </a:r>
            <a:r>
              <a:rPr lang="de-DE" sz="1600" dirty="0">
                <a:hlinkClick r:id="rId2"/>
              </a:rPr>
              <a:t>://</a:t>
            </a:r>
            <a:r>
              <a:rPr lang="de-DE" sz="1600" dirty="0" smtClean="0">
                <a:hlinkClick r:id="rId2"/>
              </a:rPr>
              <a:t>github.com/acoli-repo/olia</a:t>
            </a:r>
            <a:endParaRPr lang="de-DE" sz="1600" dirty="0" smtClean="0"/>
          </a:p>
          <a:p>
            <a:r>
              <a:rPr lang="de-DE" dirty="0" smtClean="0"/>
              <a:t>OLiA Discourse Extensions (Chiarcos 2014)</a:t>
            </a:r>
          </a:p>
          <a:p>
            <a:pPr lvl="1"/>
            <a:r>
              <a:rPr lang="de-DE" dirty="0" smtClean="0"/>
              <a:t>12 Annotationsschemata </a:t>
            </a:r>
            <a:r>
              <a:rPr lang="de-DE" dirty="0" smtClean="0"/>
              <a:t>für</a:t>
            </a:r>
          </a:p>
          <a:p>
            <a:pPr lvl="2"/>
            <a:r>
              <a:rPr lang="de-DE" dirty="0" smtClean="0"/>
              <a:t>Informationsstruktur</a:t>
            </a:r>
          </a:p>
          <a:p>
            <a:pPr lvl="2"/>
            <a:r>
              <a:rPr lang="de-DE" dirty="0" smtClean="0"/>
              <a:t>Koreferenz</a:t>
            </a:r>
          </a:p>
          <a:p>
            <a:pPr lvl="2"/>
            <a:r>
              <a:rPr lang="de-DE" dirty="0" smtClean="0"/>
              <a:t>Diskursstruktur</a:t>
            </a:r>
          </a:p>
          <a:p>
            <a:pPr lvl="2"/>
            <a:r>
              <a:rPr lang="de-DE" dirty="0" smtClean="0"/>
              <a:t>Diskursrelationen</a:t>
            </a:r>
          </a:p>
          <a:p>
            <a:pPr lvl="1"/>
            <a:r>
              <a:rPr lang="de-DE" dirty="0" smtClean="0"/>
              <a:t>Referenzmodell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15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4238713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3398044"/>
          </a:xfrm>
        </p:spPr>
        <p:txBody>
          <a:bodyPr/>
          <a:lstStyle/>
          <a:p>
            <a:pPr marL="0" lvl="1" indent="0" algn="r">
              <a:buClr>
                <a:schemeClr val="accent1"/>
              </a:buClr>
              <a:buSzPct val="65000"/>
              <a:buNone/>
            </a:pPr>
            <a:r>
              <a:rPr lang="de-DE" sz="1600" dirty="0" smtClean="0">
                <a:hlinkClick r:id="rId2"/>
              </a:rPr>
              <a:t>http</a:t>
            </a:r>
            <a:r>
              <a:rPr lang="de-DE" sz="1600" dirty="0">
                <a:hlinkClick r:id="rId2"/>
              </a:rPr>
              <a:t>://</a:t>
            </a:r>
            <a:r>
              <a:rPr lang="de-DE" sz="1600" dirty="0" smtClean="0">
                <a:hlinkClick r:id="rId2"/>
              </a:rPr>
              <a:t>github.com/acoli-repo/olia</a:t>
            </a:r>
            <a:endParaRPr lang="de-DE" sz="1600" dirty="0" smtClean="0"/>
          </a:p>
          <a:p>
            <a:r>
              <a:rPr lang="de-DE" dirty="0" smtClean="0"/>
              <a:t>OLiA Discourse Extensions (Chiarcos 2014)</a:t>
            </a:r>
          </a:p>
          <a:p>
            <a:pPr lvl="1"/>
            <a:r>
              <a:rPr lang="de-DE" dirty="0" smtClean="0"/>
              <a:t>12 Annotationsschemata </a:t>
            </a:r>
            <a:r>
              <a:rPr lang="de-DE" dirty="0" smtClean="0"/>
              <a:t>für</a:t>
            </a:r>
          </a:p>
          <a:p>
            <a:pPr lvl="2"/>
            <a:r>
              <a:rPr lang="de-DE" dirty="0" smtClean="0"/>
              <a:t>Informationsstruktur</a:t>
            </a:r>
          </a:p>
          <a:p>
            <a:pPr lvl="2"/>
            <a:r>
              <a:rPr lang="de-DE" dirty="0" smtClean="0"/>
              <a:t>Koreferenz</a:t>
            </a:r>
          </a:p>
          <a:p>
            <a:pPr lvl="2"/>
            <a:r>
              <a:rPr lang="de-DE" dirty="0" smtClean="0"/>
              <a:t>Diskursstruktur</a:t>
            </a:r>
          </a:p>
          <a:p>
            <a:pPr lvl="2"/>
            <a:r>
              <a:rPr lang="de-DE" dirty="0" smtClean="0"/>
              <a:t>Diskursrelationen</a:t>
            </a:r>
          </a:p>
          <a:p>
            <a:pPr lvl="1"/>
            <a:r>
              <a:rPr lang="de-DE" dirty="0" smtClean="0"/>
              <a:t>Referenzmodell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16</a:t>
            </a:fld>
            <a:endParaRPr lang="de-DE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24000" y="3333750"/>
            <a:ext cx="2133600" cy="6858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Straight Connector 12"/>
          <p:cNvCxnSpPr>
            <a:stCxn id="11" idx="3"/>
            <a:endCxn id="21" idx="1"/>
          </p:cNvCxnSpPr>
          <p:nvPr/>
        </p:nvCxnSpPr>
        <p:spPr>
          <a:xfrm flipV="1">
            <a:off x="3657600" y="3077049"/>
            <a:ext cx="1262849" cy="59960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175579"/>
            <a:ext cx="2133600" cy="1843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831460" y="4019550"/>
            <a:ext cx="1398140" cy="461665"/>
          </a:xfrm>
          <a:prstGeom prst="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800" dirty="0">
                <a:hlinkClick r:id="rId5"/>
              </a:rPr>
              <a:t>http://</a:t>
            </a:r>
            <a:r>
              <a:rPr lang="de-DE" sz="800" dirty="0" smtClean="0">
                <a:hlinkClick r:id="rId5"/>
              </a:rPr>
              <a:t>purl.org/olia/</a:t>
            </a:r>
          </a:p>
          <a:p>
            <a:pPr algn="ctr"/>
            <a:r>
              <a:rPr lang="de-DE" sz="800" dirty="0" smtClean="0">
                <a:hlinkClick r:id="rId5"/>
              </a:rPr>
              <a:t>discourse/discourse.RST.owl</a:t>
            </a:r>
            <a:r>
              <a:rPr lang="de-DE" sz="800" dirty="0" smtClean="0"/>
              <a:t> </a:t>
            </a:r>
          </a:p>
          <a:p>
            <a:pPr algn="ctr"/>
            <a:r>
              <a:rPr lang="de-DE" sz="800" dirty="0" smtClean="0"/>
              <a:t>visualisiert mit Protégé</a:t>
            </a:r>
            <a:endParaRPr lang="de-DE" sz="800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de-DE" dirty="0" smtClean="0"/>
              <a:t>Maschinenlesbare Semantik: </a:t>
            </a:r>
            <a:br>
              <a:rPr lang="de-DE" dirty="0" smtClean="0"/>
            </a:br>
            <a:r>
              <a:rPr lang="de-DE" dirty="0"/>
              <a:t>Ontologies of Linguistic Annotation (OLiA)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49049" y="236314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PDTB</a:t>
            </a:r>
            <a:endParaRPr lang="de-DE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5150390" y="26463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RST</a:t>
            </a:r>
            <a:endParaRPr lang="de-DE" sz="1800" dirty="0"/>
          </a:p>
        </p:txBody>
      </p:sp>
      <p:sp>
        <p:nvSpPr>
          <p:cNvPr id="20" name="TextBox 19"/>
          <p:cNvSpPr txBox="1"/>
          <p:nvPr/>
        </p:nvSpPr>
        <p:spPr>
          <a:xfrm>
            <a:off x="5149049" y="2932668"/>
            <a:ext cx="1172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RST-DTB</a:t>
            </a:r>
            <a:endParaRPr lang="de-DE" sz="1800" dirty="0"/>
          </a:p>
        </p:txBody>
      </p:sp>
      <p:sp>
        <p:nvSpPr>
          <p:cNvPr id="21" name="Left Brace 20"/>
          <p:cNvSpPr/>
          <p:nvPr/>
        </p:nvSpPr>
        <p:spPr>
          <a:xfrm>
            <a:off x="4920449" y="2439348"/>
            <a:ext cx="229941" cy="1275402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2" name="TextBox 21"/>
          <p:cNvSpPr txBox="1"/>
          <p:nvPr/>
        </p:nvSpPr>
        <p:spPr>
          <a:xfrm>
            <a:off x="5152420" y="319301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PDGB</a:t>
            </a:r>
            <a:endParaRPr lang="de-DE" sz="1800" dirty="0"/>
          </a:p>
        </p:txBody>
      </p:sp>
      <p:sp>
        <p:nvSpPr>
          <p:cNvPr id="23" name="TextBox 22"/>
          <p:cNvSpPr txBox="1"/>
          <p:nvPr/>
        </p:nvSpPr>
        <p:spPr>
          <a:xfrm>
            <a:off x="5143009" y="345336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Knott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717578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17</a:t>
            </a:fld>
            <a:endParaRPr lang="de-DE" alt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3398044"/>
          </a:xfrm>
        </p:spPr>
        <p:txBody>
          <a:bodyPr/>
          <a:lstStyle/>
          <a:p>
            <a:pPr marL="0" lvl="1" indent="0" algn="r">
              <a:buClr>
                <a:schemeClr val="accent1"/>
              </a:buClr>
              <a:buSzPct val="65000"/>
              <a:buNone/>
            </a:pPr>
            <a:r>
              <a:rPr lang="de-DE" sz="1600" dirty="0" smtClean="0">
                <a:hlinkClick r:id="rId2"/>
              </a:rPr>
              <a:t>http</a:t>
            </a:r>
            <a:r>
              <a:rPr lang="de-DE" sz="1600" dirty="0">
                <a:hlinkClick r:id="rId2"/>
              </a:rPr>
              <a:t>://</a:t>
            </a:r>
            <a:r>
              <a:rPr lang="de-DE" sz="1600" dirty="0" smtClean="0">
                <a:hlinkClick r:id="rId2"/>
              </a:rPr>
              <a:t>github.com/acoli-repo/olia</a:t>
            </a:r>
            <a:endParaRPr lang="de-DE" sz="1600" dirty="0" smtClean="0"/>
          </a:p>
          <a:p>
            <a:r>
              <a:rPr lang="de-DE" dirty="0" smtClean="0"/>
              <a:t>OLiA Discourse Extensions</a:t>
            </a:r>
          </a:p>
          <a:p>
            <a:pPr lvl="1"/>
            <a:r>
              <a:rPr lang="de-DE" dirty="0" smtClean="0"/>
              <a:t>12 Annotationsschemata </a:t>
            </a:r>
            <a:r>
              <a:rPr lang="de-DE" dirty="0" smtClean="0"/>
              <a:t>für</a:t>
            </a:r>
          </a:p>
          <a:p>
            <a:pPr lvl="2"/>
            <a:r>
              <a:rPr lang="de-DE" dirty="0" smtClean="0"/>
              <a:t>Informationsstruktur</a:t>
            </a:r>
          </a:p>
          <a:p>
            <a:pPr lvl="2"/>
            <a:r>
              <a:rPr lang="de-DE" dirty="0" smtClean="0"/>
              <a:t>Koreferenz</a:t>
            </a:r>
          </a:p>
          <a:p>
            <a:pPr lvl="2"/>
            <a:r>
              <a:rPr lang="de-DE" dirty="0" smtClean="0"/>
              <a:t>Diskursstruktur</a:t>
            </a:r>
          </a:p>
          <a:p>
            <a:pPr lvl="2"/>
            <a:r>
              <a:rPr lang="de-DE" dirty="0" smtClean="0"/>
              <a:t>Diskursrelationen</a:t>
            </a:r>
          </a:p>
          <a:p>
            <a:pPr lvl="1"/>
            <a:r>
              <a:rPr lang="de-DE" dirty="0" smtClean="0"/>
              <a:t>Referenzmodell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de-DE" dirty="0" smtClean="0"/>
              <a:t>Maschinenlesbare Semantik: </a:t>
            </a:r>
            <a:br>
              <a:rPr lang="de-DE" dirty="0" smtClean="0"/>
            </a:br>
            <a:r>
              <a:rPr lang="de-DE" dirty="0"/>
              <a:t>Ontologies of Linguistic Annotation (OLiA)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737"/>
          <a:stretch/>
        </p:blipFill>
        <p:spPr bwMode="auto">
          <a:xfrm>
            <a:off x="6656272" y="1577265"/>
            <a:ext cx="2411528" cy="3464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Freeform 16"/>
          <p:cNvSpPr/>
          <p:nvPr/>
        </p:nvSpPr>
        <p:spPr>
          <a:xfrm>
            <a:off x="6324600" y="3521146"/>
            <a:ext cx="1229068" cy="1529825"/>
          </a:xfrm>
          <a:custGeom>
            <a:avLst/>
            <a:gdLst>
              <a:gd name="connsiteX0" fmla="*/ 571087 w 1229068"/>
              <a:gd name="connsiteY0" fmla="*/ 987 h 1529825"/>
              <a:gd name="connsiteX1" fmla="*/ 624307 w 1229068"/>
              <a:gd name="connsiteY1" fmla="*/ 39692 h 1529825"/>
              <a:gd name="connsiteX2" fmla="*/ 667849 w 1229068"/>
              <a:gd name="connsiteY2" fmla="*/ 54206 h 1529825"/>
              <a:gd name="connsiteX3" fmla="*/ 687202 w 1229068"/>
              <a:gd name="connsiteY3" fmla="*/ 63883 h 1529825"/>
              <a:gd name="connsiteX4" fmla="*/ 701716 w 1229068"/>
              <a:gd name="connsiteY4" fmla="*/ 73559 h 1529825"/>
              <a:gd name="connsiteX5" fmla="*/ 750097 w 1229068"/>
              <a:gd name="connsiteY5" fmla="*/ 92911 h 1529825"/>
              <a:gd name="connsiteX6" fmla="*/ 774287 w 1229068"/>
              <a:gd name="connsiteY6" fmla="*/ 107425 h 1529825"/>
              <a:gd name="connsiteX7" fmla="*/ 803316 w 1229068"/>
              <a:gd name="connsiteY7" fmla="*/ 117102 h 1529825"/>
              <a:gd name="connsiteX8" fmla="*/ 851697 w 1229068"/>
              <a:gd name="connsiteY8" fmla="*/ 136454 h 1529825"/>
              <a:gd name="connsiteX9" fmla="*/ 875887 w 1229068"/>
              <a:gd name="connsiteY9" fmla="*/ 150968 h 1529825"/>
              <a:gd name="connsiteX10" fmla="*/ 914592 w 1229068"/>
              <a:gd name="connsiteY10" fmla="*/ 165483 h 1529825"/>
              <a:gd name="connsiteX11" fmla="*/ 953297 w 1229068"/>
              <a:gd name="connsiteY11" fmla="*/ 194511 h 1529825"/>
              <a:gd name="connsiteX12" fmla="*/ 972649 w 1229068"/>
              <a:gd name="connsiteY12" fmla="*/ 204187 h 1529825"/>
              <a:gd name="connsiteX13" fmla="*/ 1006516 w 1229068"/>
              <a:gd name="connsiteY13" fmla="*/ 228378 h 1529825"/>
              <a:gd name="connsiteX14" fmla="*/ 1040383 w 1229068"/>
              <a:gd name="connsiteY14" fmla="*/ 247730 h 1529825"/>
              <a:gd name="connsiteX15" fmla="*/ 1054897 w 1229068"/>
              <a:gd name="connsiteY15" fmla="*/ 262244 h 1529825"/>
              <a:gd name="connsiteX16" fmla="*/ 1088764 w 1229068"/>
              <a:gd name="connsiteY16" fmla="*/ 291273 h 1529825"/>
              <a:gd name="connsiteX17" fmla="*/ 1117792 w 1229068"/>
              <a:gd name="connsiteY17" fmla="*/ 310625 h 1529825"/>
              <a:gd name="connsiteX18" fmla="*/ 1137145 w 1229068"/>
              <a:gd name="connsiteY18" fmla="*/ 334816 h 1529825"/>
              <a:gd name="connsiteX19" fmla="*/ 1166173 w 1229068"/>
              <a:gd name="connsiteY19" fmla="*/ 383197 h 1529825"/>
              <a:gd name="connsiteX20" fmla="*/ 1175849 w 1229068"/>
              <a:gd name="connsiteY20" fmla="*/ 397711 h 1529825"/>
              <a:gd name="connsiteX21" fmla="*/ 1185526 w 1229068"/>
              <a:gd name="connsiteY21" fmla="*/ 421902 h 1529825"/>
              <a:gd name="connsiteX22" fmla="*/ 1204878 w 1229068"/>
              <a:gd name="connsiteY22" fmla="*/ 460606 h 1529825"/>
              <a:gd name="connsiteX23" fmla="*/ 1209716 w 1229068"/>
              <a:gd name="connsiteY23" fmla="*/ 479959 h 1529825"/>
              <a:gd name="connsiteX24" fmla="*/ 1219392 w 1229068"/>
              <a:gd name="connsiteY24" fmla="*/ 504149 h 1529825"/>
              <a:gd name="connsiteX25" fmla="*/ 1224230 w 1229068"/>
              <a:gd name="connsiteY25" fmla="*/ 533178 h 1529825"/>
              <a:gd name="connsiteX26" fmla="*/ 1229068 w 1229068"/>
              <a:gd name="connsiteY26" fmla="*/ 557368 h 1529825"/>
              <a:gd name="connsiteX27" fmla="*/ 1224230 w 1229068"/>
              <a:gd name="connsiteY27" fmla="*/ 760568 h 1529825"/>
              <a:gd name="connsiteX28" fmla="*/ 1219392 w 1229068"/>
              <a:gd name="connsiteY28" fmla="*/ 779921 h 1529825"/>
              <a:gd name="connsiteX29" fmla="*/ 1200040 w 1229068"/>
              <a:gd name="connsiteY29" fmla="*/ 842816 h 1529825"/>
              <a:gd name="connsiteX30" fmla="*/ 1190364 w 1229068"/>
              <a:gd name="connsiteY30" fmla="*/ 867006 h 1529825"/>
              <a:gd name="connsiteX31" fmla="*/ 1185526 w 1229068"/>
              <a:gd name="connsiteY31" fmla="*/ 886359 h 1529825"/>
              <a:gd name="connsiteX32" fmla="*/ 1171011 w 1229068"/>
              <a:gd name="connsiteY32" fmla="*/ 915387 h 1529825"/>
              <a:gd name="connsiteX33" fmla="*/ 1156497 w 1229068"/>
              <a:gd name="connsiteY33" fmla="*/ 949254 h 1529825"/>
              <a:gd name="connsiteX34" fmla="*/ 1146821 w 1229068"/>
              <a:gd name="connsiteY34" fmla="*/ 968606 h 1529825"/>
              <a:gd name="connsiteX35" fmla="*/ 1127468 w 1229068"/>
              <a:gd name="connsiteY35" fmla="*/ 1012149 h 1529825"/>
              <a:gd name="connsiteX36" fmla="*/ 1103278 w 1229068"/>
              <a:gd name="connsiteY36" fmla="*/ 1070206 h 1529825"/>
              <a:gd name="connsiteX37" fmla="*/ 1079087 w 1229068"/>
              <a:gd name="connsiteY37" fmla="*/ 1123425 h 1529825"/>
              <a:gd name="connsiteX38" fmla="*/ 1054897 w 1229068"/>
              <a:gd name="connsiteY38" fmla="*/ 1176644 h 1529825"/>
              <a:gd name="connsiteX39" fmla="*/ 1030707 w 1229068"/>
              <a:gd name="connsiteY39" fmla="*/ 1205673 h 1529825"/>
              <a:gd name="connsiteX40" fmla="*/ 987164 w 1229068"/>
              <a:gd name="connsiteY40" fmla="*/ 1273406 h 1529825"/>
              <a:gd name="connsiteX41" fmla="*/ 958135 w 1229068"/>
              <a:gd name="connsiteY41" fmla="*/ 1307273 h 1529825"/>
              <a:gd name="connsiteX42" fmla="*/ 933945 w 1229068"/>
              <a:gd name="connsiteY42" fmla="*/ 1341140 h 1529825"/>
              <a:gd name="connsiteX43" fmla="*/ 880726 w 1229068"/>
              <a:gd name="connsiteY43" fmla="*/ 1389521 h 1529825"/>
              <a:gd name="connsiteX44" fmla="*/ 861373 w 1229068"/>
              <a:gd name="connsiteY44" fmla="*/ 1404035 h 1529825"/>
              <a:gd name="connsiteX45" fmla="*/ 827507 w 1229068"/>
              <a:gd name="connsiteY45" fmla="*/ 1428225 h 1529825"/>
              <a:gd name="connsiteX46" fmla="*/ 788802 w 1229068"/>
              <a:gd name="connsiteY46" fmla="*/ 1457254 h 1529825"/>
              <a:gd name="connsiteX47" fmla="*/ 725907 w 1229068"/>
              <a:gd name="connsiteY47" fmla="*/ 1486283 h 1529825"/>
              <a:gd name="connsiteX48" fmla="*/ 677526 w 1229068"/>
              <a:gd name="connsiteY48" fmla="*/ 1500797 h 1529825"/>
              <a:gd name="connsiteX49" fmla="*/ 638821 w 1229068"/>
              <a:gd name="connsiteY49" fmla="*/ 1505635 h 1529825"/>
              <a:gd name="connsiteX50" fmla="*/ 609792 w 1229068"/>
              <a:gd name="connsiteY50" fmla="*/ 1515311 h 1529825"/>
              <a:gd name="connsiteX51" fmla="*/ 537221 w 1229068"/>
              <a:gd name="connsiteY51" fmla="*/ 1524987 h 1529825"/>
              <a:gd name="connsiteX52" fmla="*/ 508192 w 1229068"/>
              <a:gd name="connsiteY52" fmla="*/ 1529825 h 1529825"/>
              <a:gd name="connsiteX53" fmla="*/ 338859 w 1229068"/>
              <a:gd name="connsiteY53" fmla="*/ 1520149 h 1529825"/>
              <a:gd name="connsiteX54" fmla="*/ 251773 w 1229068"/>
              <a:gd name="connsiteY54" fmla="*/ 1471768 h 1529825"/>
              <a:gd name="connsiteX55" fmla="*/ 193716 w 1229068"/>
              <a:gd name="connsiteY55" fmla="*/ 1418549 h 1529825"/>
              <a:gd name="connsiteX56" fmla="*/ 111468 w 1229068"/>
              <a:gd name="connsiteY56" fmla="*/ 1292759 h 1529825"/>
              <a:gd name="connsiteX57" fmla="*/ 82440 w 1229068"/>
              <a:gd name="connsiteY57" fmla="*/ 1225025 h 1529825"/>
              <a:gd name="connsiteX58" fmla="*/ 63087 w 1229068"/>
              <a:gd name="connsiteY58" fmla="*/ 1191159 h 1529825"/>
              <a:gd name="connsiteX59" fmla="*/ 53411 w 1229068"/>
              <a:gd name="connsiteY59" fmla="*/ 1133102 h 1529825"/>
              <a:gd name="connsiteX60" fmla="*/ 34059 w 1229068"/>
              <a:gd name="connsiteY60" fmla="*/ 1065368 h 1529825"/>
              <a:gd name="connsiteX61" fmla="*/ 19545 w 1229068"/>
              <a:gd name="connsiteY61" fmla="*/ 1002473 h 1529825"/>
              <a:gd name="connsiteX62" fmla="*/ 14707 w 1229068"/>
              <a:gd name="connsiteY62" fmla="*/ 949254 h 1529825"/>
              <a:gd name="connsiteX63" fmla="*/ 192 w 1229068"/>
              <a:gd name="connsiteY63" fmla="*/ 847654 h 1529825"/>
              <a:gd name="connsiteX64" fmla="*/ 29221 w 1229068"/>
              <a:gd name="connsiteY64" fmla="*/ 683159 h 1529825"/>
              <a:gd name="connsiteX65" fmla="*/ 111468 w 1229068"/>
              <a:gd name="connsiteY65" fmla="*/ 528340 h 1529825"/>
              <a:gd name="connsiteX66" fmla="*/ 227583 w 1229068"/>
              <a:gd name="connsiteY66" fmla="*/ 363844 h 1529825"/>
              <a:gd name="connsiteX67" fmla="*/ 266287 w 1229068"/>
              <a:gd name="connsiteY67" fmla="*/ 315464 h 1529825"/>
              <a:gd name="connsiteX68" fmla="*/ 300154 w 1229068"/>
              <a:gd name="connsiteY68" fmla="*/ 271921 h 1529825"/>
              <a:gd name="connsiteX69" fmla="*/ 382402 w 1229068"/>
              <a:gd name="connsiteY69" fmla="*/ 175159 h 1529825"/>
              <a:gd name="connsiteX70" fmla="*/ 445297 w 1229068"/>
              <a:gd name="connsiteY70" fmla="*/ 97749 h 1529825"/>
              <a:gd name="connsiteX71" fmla="*/ 479164 w 1229068"/>
              <a:gd name="connsiteY71" fmla="*/ 59044 h 1529825"/>
              <a:gd name="connsiteX72" fmla="*/ 517868 w 1229068"/>
              <a:gd name="connsiteY72" fmla="*/ 34854 h 1529825"/>
              <a:gd name="connsiteX73" fmla="*/ 546897 w 1229068"/>
              <a:gd name="connsiteY73" fmla="*/ 10664 h 1529825"/>
              <a:gd name="connsiteX74" fmla="*/ 571087 w 1229068"/>
              <a:gd name="connsiteY74" fmla="*/ 987 h 152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229068" h="1529825">
                <a:moveTo>
                  <a:pt x="571087" y="987"/>
                </a:moveTo>
                <a:cubicBezTo>
                  <a:pt x="583989" y="5825"/>
                  <a:pt x="611764" y="34675"/>
                  <a:pt x="624307" y="39692"/>
                </a:cubicBezTo>
                <a:cubicBezTo>
                  <a:pt x="654671" y="51837"/>
                  <a:pt x="640072" y="47262"/>
                  <a:pt x="667849" y="54206"/>
                </a:cubicBezTo>
                <a:cubicBezTo>
                  <a:pt x="674300" y="57432"/>
                  <a:pt x="680940" y="60305"/>
                  <a:pt x="687202" y="63883"/>
                </a:cubicBezTo>
                <a:cubicBezTo>
                  <a:pt x="692250" y="66768"/>
                  <a:pt x="696437" y="71122"/>
                  <a:pt x="701716" y="73559"/>
                </a:cubicBezTo>
                <a:cubicBezTo>
                  <a:pt x="717487" y="80838"/>
                  <a:pt x="735203" y="83975"/>
                  <a:pt x="750097" y="92911"/>
                </a:cubicBezTo>
                <a:cubicBezTo>
                  <a:pt x="758160" y="97749"/>
                  <a:pt x="765727" y="103534"/>
                  <a:pt x="774287" y="107425"/>
                </a:cubicBezTo>
                <a:cubicBezTo>
                  <a:pt x="783573" y="111646"/>
                  <a:pt x="794030" y="112881"/>
                  <a:pt x="803316" y="117102"/>
                </a:cubicBezTo>
                <a:cubicBezTo>
                  <a:pt x="852408" y="139416"/>
                  <a:pt x="802678" y="126650"/>
                  <a:pt x="851697" y="136454"/>
                </a:cubicBezTo>
                <a:cubicBezTo>
                  <a:pt x="859760" y="141292"/>
                  <a:pt x="867294" y="147149"/>
                  <a:pt x="875887" y="150968"/>
                </a:cubicBezTo>
                <a:cubicBezTo>
                  <a:pt x="936689" y="177991"/>
                  <a:pt x="851925" y="130667"/>
                  <a:pt x="914592" y="165483"/>
                </a:cubicBezTo>
                <a:cubicBezTo>
                  <a:pt x="988600" y="206599"/>
                  <a:pt x="900156" y="156553"/>
                  <a:pt x="953297" y="194511"/>
                </a:cubicBezTo>
                <a:cubicBezTo>
                  <a:pt x="959166" y="198703"/>
                  <a:pt x="966387" y="200609"/>
                  <a:pt x="972649" y="204187"/>
                </a:cubicBezTo>
                <a:cubicBezTo>
                  <a:pt x="993038" y="215838"/>
                  <a:pt x="983670" y="213840"/>
                  <a:pt x="1006516" y="228378"/>
                </a:cubicBezTo>
                <a:cubicBezTo>
                  <a:pt x="1017485" y="235358"/>
                  <a:pt x="1029731" y="240274"/>
                  <a:pt x="1040383" y="247730"/>
                </a:cubicBezTo>
                <a:cubicBezTo>
                  <a:pt x="1045988" y="251654"/>
                  <a:pt x="1049811" y="257667"/>
                  <a:pt x="1054897" y="262244"/>
                </a:cubicBezTo>
                <a:cubicBezTo>
                  <a:pt x="1065949" y="272191"/>
                  <a:pt x="1076979" y="282207"/>
                  <a:pt x="1088764" y="291273"/>
                </a:cubicBezTo>
                <a:cubicBezTo>
                  <a:pt x="1097981" y="298363"/>
                  <a:pt x="1109148" y="302846"/>
                  <a:pt x="1117792" y="310625"/>
                </a:cubicBezTo>
                <a:cubicBezTo>
                  <a:pt x="1125468" y="317533"/>
                  <a:pt x="1131071" y="326465"/>
                  <a:pt x="1137145" y="334816"/>
                </a:cubicBezTo>
                <a:cubicBezTo>
                  <a:pt x="1168706" y="378212"/>
                  <a:pt x="1146206" y="348253"/>
                  <a:pt x="1166173" y="383197"/>
                </a:cubicBezTo>
                <a:cubicBezTo>
                  <a:pt x="1169058" y="388245"/>
                  <a:pt x="1173249" y="392510"/>
                  <a:pt x="1175849" y="397711"/>
                </a:cubicBezTo>
                <a:cubicBezTo>
                  <a:pt x="1179733" y="405479"/>
                  <a:pt x="1181886" y="414016"/>
                  <a:pt x="1185526" y="421902"/>
                </a:cubicBezTo>
                <a:cubicBezTo>
                  <a:pt x="1191571" y="434998"/>
                  <a:pt x="1204878" y="460606"/>
                  <a:pt x="1204878" y="460606"/>
                </a:cubicBezTo>
                <a:cubicBezTo>
                  <a:pt x="1206491" y="467057"/>
                  <a:pt x="1207613" y="473651"/>
                  <a:pt x="1209716" y="479959"/>
                </a:cubicBezTo>
                <a:cubicBezTo>
                  <a:pt x="1212462" y="488198"/>
                  <a:pt x="1217107" y="495771"/>
                  <a:pt x="1219392" y="504149"/>
                </a:cubicBezTo>
                <a:cubicBezTo>
                  <a:pt x="1221973" y="513613"/>
                  <a:pt x="1222475" y="523526"/>
                  <a:pt x="1224230" y="533178"/>
                </a:cubicBezTo>
                <a:cubicBezTo>
                  <a:pt x="1225701" y="541268"/>
                  <a:pt x="1227455" y="549305"/>
                  <a:pt x="1229068" y="557368"/>
                </a:cubicBezTo>
                <a:cubicBezTo>
                  <a:pt x="1227455" y="625101"/>
                  <a:pt x="1227173" y="692879"/>
                  <a:pt x="1224230" y="760568"/>
                </a:cubicBezTo>
                <a:cubicBezTo>
                  <a:pt x="1223941" y="767211"/>
                  <a:pt x="1221142" y="773506"/>
                  <a:pt x="1219392" y="779921"/>
                </a:cubicBezTo>
                <a:cubicBezTo>
                  <a:pt x="1213387" y="801939"/>
                  <a:pt x="1207805" y="821463"/>
                  <a:pt x="1200040" y="842816"/>
                </a:cubicBezTo>
                <a:cubicBezTo>
                  <a:pt x="1197072" y="850978"/>
                  <a:pt x="1193110" y="858767"/>
                  <a:pt x="1190364" y="867006"/>
                </a:cubicBezTo>
                <a:cubicBezTo>
                  <a:pt x="1188261" y="873314"/>
                  <a:pt x="1187996" y="880185"/>
                  <a:pt x="1185526" y="886359"/>
                </a:cubicBezTo>
                <a:cubicBezTo>
                  <a:pt x="1181508" y="896403"/>
                  <a:pt x="1175545" y="905565"/>
                  <a:pt x="1171011" y="915387"/>
                </a:cubicBezTo>
                <a:cubicBezTo>
                  <a:pt x="1165864" y="926539"/>
                  <a:pt x="1161579" y="938073"/>
                  <a:pt x="1156497" y="949254"/>
                </a:cubicBezTo>
                <a:cubicBezTo>
                  <a:pt x="1153513" y="955820"/>
                  <a:pt x="1149843" y="962058"/>
                  <a:pt x="1146821" y="968606"/>
                </a:cubicBezTo>
                <a:cubicBezTo>
                  <a:pt x="1140165" y="983027"/>
                  <a:pt x="1133725" y="997550"/>
                  <a:pt x="1127468" y="1012149"/>
                </a:cubicBezTo>
                <a:cubicBezTo>
                  <a:pt x="1119209" y="1031419"/>
                  <a:pt x="1111637" y="1050980"/>
                  <a:pt x="1103278" y="1070206"/>
                </a:cubicBezTo>
                <a:cubicBezTo>
                  <a:pt x="1095508" y="1088076"/>
                  <a:pt x="1086324" y="1105332"/>
                  <a:pt x="1079087" y="1123425"/>
                </a:cubicBezTo>
                <a:cubicBezTo>
                  <a:pt x="1072777" y="1139200"/>
                  <a:pt x="1064097" y="1162844"/>
                  <a:pt x="1054897" y="1176644"/>
                </a:cubicBezTo>
                <a:cubicBezTo>
                  <a:pt x="1047910" y="1187124"/>
                  <a:pt x="1037930" y="1195354"/>
                  <a:pt x="1030707" y="1205673"/>
                </a:cubicBezTo>
                <a:cubicBezTo>
                  <a:pt x="1015315" y="1227662"/>
                  <a:pt x="1002765" y="1251565"/>
                  <a:pt x="987164" y="1273406"/>
                </a:cubicBezTo>
                <a:cubicBezTo>
                  <a:pt x="978522" y="1285505"/>
                  <a:pt x="967321" y="1295582"/>
                  <a:pt x="958135" y="1307273"/>
                </a:cubicBezTo>
                <a:cubicBezTo>
                  <a:pt x="949564" y="1318182"/>
                  <a:pt x="942730" y="1330403"/>
                  <a:pt x="933945" y="1341140"/>
                </a:cubicBezTo>
                <a:cubicBezTo>
                  <a:pt x="922924" y="1354610"/>
                  <a:pt x="890804" y="1381275"/>
                  <a:pt x="880726" y="1389521"/>
                </a:cubicBezTo>
                <a:cubicBezTo>
                  <a:pt x="874485" y="1394627"/>
                  <a:pt x="867495" y="1398787"/>
                  <a:pt x="861373" y="1404035"/>
                </a:cubicBezTo>
                <a:cubicBezTo>
                  <a:pt x="805896" y="1451585"/>
                  <a:pt x="890782" y="1386041"/>
                  <a:pt x="827507" y="1428225"/>
                </a:cubicBezTo>
                <a:cubicBezTo>
                  <a:pt x="814088" y="1437171"/>
                  <a:pt x="802478" y="1448707"/>
                  <a:pt x="788802" y="1457254"/>
                </a:cubicBezTo>
                <a:cubicBezTo>
                  <a:pt x="776524" y="1464928"/>
                  <a:pt x="742902" y="1480618"/>
                  <a:pt x="725907" y="1486283"/>
                </a:cubicBezTo>
                <a:cubicBezTo>
                  <a:pt x="709934" y="1491607"/>
                  <a:pt x="693962" y="1497145"/>
                  <a:pt x="677526" y="1500797"/>
                </a:cubicBezTo>
                <a:cubicBezTo>
                  <a:pt x="664834" y="1503617"/>
                  <a:pt x="651723" y="1504022"/>
                  <a:pt x="638821" y="1505635"/>
                </a:cubicBezTo>
                <a:cubicBezTo>
                  <a:pt x="629145" y="1508860"/>
                  <a:pt x="619812" y="1513403"/>
                  <a:pt x="609792" y="1515311"/>
                </a:cubicBezTo>
                <a:cubicBezTo>
                  <a:pt x="585819" y="1519877"/>
                  <a:pt x="561380" y="1521536"/>
                  <a:pt x="537221" y="1524987"/>
                </a:cubicBezTo>
                <a:cubicBezTo>
                  <a:pt x="527510" y="1526374"/>
                  <a:pt x="517868" y="1528212"/>
                  <a:pt x="508192" y="1529825"/>
                </a:cubicBezTo>
                <a:cubicBezTo>
                  <a:pt x="451748" y="1526600"/>
                  <a:pt x="394594" y="1529636"/>
                  <a:pt x="338859" y="1520149"/>
                </a:cubicBezTo>
                <a:cubicBezTo>
                  <a:pt x="323070" y="1517461"/>
                  <a:pt x="270495" y="1486170"/>
                  <a:pt x="251773" y="1471768"/>
                </a:cubicBezTo>
                <a:cubicBezTo>
                  <a:pt x="241725" y="1464038"/>
                  <a:pt x="203511" y="1431225"/>
                  <a:pt x="193716" y="1418549"/>
                </a:cubicBezTo>
                <a:cubicBezTo>
                  <a:pt x="150922" y="1363169"/>
                  <a:pt x="139667" y="1345632"/>
                  <a:pt x="111468" y="1292759"/>
                </a:cubicBezTo>
                <a:cubicBezTo>
                  <a:pt x="72321" y="1219358"/>
                  <a:pt x="124278" y="1314677"/>
                  <a:pt x="82440" y="1225025"/>
                </a:cubicBezTo>
                <a:cubicBezTo>
                  <a:pt x="76942" y="1213243"/>
                  <a:pt x="69538" y="1202448"/>
                  <a:pt x="63087" y="1191159"/>
                </a:cubicBezTo>
                <a:cubicBezTo>
                  <a:pt x="59862" y="1171807"/>
                  <a:pt x="57822" y="1152219"/>
                  <a:pt x="53411" y="1133102"/>
                </a:cubicBezTo>
                <a:cubicBezTo>
                  <a:pt x="48131" y="1110222"/>
                  <a:pt x="39952" y="1088098"/>
                  <a:pt x="34059" y="1065368"/>
                </a:cubicBezTo>
                <a:cubicBezTo>
                  <a:pt x="28659" y="1044541"/>
                  <a:pt x="24383" y="1023438"/>
                  <a:pt x="19545" y="1002473"/>
                </a:cubicBezTo>
                <a:cubicBezTo>
                  <a:pt x="17932" y="984733"/>
                  <a:pt x="16916" y="966929"/>
                  <a:pt x="14707" y="949254"/>
                </a:cubicBezTo>
                <a:cubicBezTo>
                  <a:pt x="10464" y="915308"/>
                  <a:pt x="-1671" y="881814"/>
                  <a:pt x="192" y="847654"/>
                </a:cubicBezTo>
                <a:cubicBezTo>
                  <a:pt x="3224" y="792058"/>
                  <a:pt x="14208" y="736776"/>
                  <a:pt x="29221" y="683159"/>
                </a:cubicBezTo>
                <a:cubicBezTo>
                  <a:pt x="34609" y="663916"/>
                  <a:pt x="101559" y="544029"/>
                  <a:pt x="111468" y="528340"/>
                </a:cubicBezTo>
                <a:cubicBezTo>
                  <a:pt x="146206" y="473339"/>
                  <a:pt x="187266" y="416019"/>
                  <a:pt x="227583" y="363844"/>
                </a:cubicBezTo>
                <a:cubicBezTo>
                  <a:pt x="240211" y="347502"/>
                  <a:pt x="253490" y="331674"/>
                  <a:pt x="266287" y="315464"/>
                </a:cubicBezTo>
                <a:cubicBezTo>
                  <a:pt x="277681" y="301032"/>
                  <a:pt x="288431" y="286087"/>
                  <a:pt x="300154" y="271921"/>
                </a:cubicBezTo>
                <a:cubicBezTo>
                  <a:pt x="327143" y="239309"/>
                  <a:pt x="358921" y="210381"/>
                  <a:pt x="382402" y="175159"/>
                </a:cubicBezTo>
                <a:cubicBezTo>
                  <a:pt x="428698" y="105713"/>
                  <a:pt x="391396" y="155500"/>
                  <a:pt x="445297" y="97749"/>
                </a:cubicBezTo>
                <a:cubicBezTo>
                  <a:pt x="456994" y="85216"/>
                  <a:pt x="467042" y="71166"/>
                  <a:pt x="479164" y="59044"/>
                </a:cubicBezTo>
                <a:cubicBezTo>
                  <a:pt x="491725" y="46483"/>
                  <a:pt x="502539" y="42519"/>
                  <a:pt x="517868" y="34854"/>
                </a:cubicBezTo>
                <a:cubicBezTo>
                  <a:pt x="526681" y="23104"/>
                  <a:pt x="530275" y="10664"/>
                  <a:pt x="546897" y="10664"/>
                </a:cubicBezTo>
                <a:cubicBezTo>
                  <a:pt x="551997" y="10664"/>
                  <a:pt x="558185" y="-3851"/>
                  <a:pt x="571087" y="9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Slide Number Placeholder 3"/>
          <p:cNvSpPr txBox="1">
            <a:spLocks/>
          </p:cNvSpPr>
          <p:nvPr/>
        </p:nvSpPr>
        <p:spPr bwMode="auto">
          <a:xfrm>
            <a:off x="7021513" y="4800600"/>
            <a:ext cx="2133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2"/>
                </a:solidFill>
                <a:latin typeface="Garamond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DF4DF032-40E7-4198-BBCB-DA8E7ED0C5DD}" type="slidenum">
              <a:rPr lang="de-DE" altLang="en-US" smtClean="0"/>
              <a:pPr/>
              <a:t>17</a:t>
            </a:fld>
            <a:endParaRPr lang="de-DE" altLang="en-US" dirty="0"/>
          </a:p>
        </p:txBody>
      </p:sp>
      <p:sp>
        <p:nvSpPr>
          <p:cNvPr id="20" name="Rectangle 19"/>
          <p:cNvSpPr/>
          <p:nvPr/>
        </p:nvSpPr>
        <p:spPr>
          <a:xfrm>
            <a:off x="1143000" y="4121150"/>
            <a:ext cx="23622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Straight Connector 20"/>
          <p:cNvCxnSpPr>
            <a:stCxn id="20" idx="3"/>
            <a:endCxn id="24" idx="1"/>
          </p:cNvCxnSpPr>
          <p:nvPr/>
        </p:nvCxnSpPr>
        <p:spPr>
          <a:xfrm>
            <a:off x="3505200" y="4311650"/>
            <a:ext cx="2362200" cy="82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84641" y="3257550"/>
            <a:ext cx="1143262" cy="461665"/>
          </a:xfrm>
          <a:prstGeom prst="rect">
            <a:avLst/>
          </a:prstGeom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800" dirty="0">
                <a:hlinkClick r:id="rId5"/>
              </a:rPr>
              <a:t>http://</a:t>
            </a:r>
            <a:r>
              <a:rPr lang="de-DE" sz="800" dirty="0" smtClean="0">
                <a:hlinkClick r:id="rId5"/>
              </a:rPr>
              <a:t>purl.org/olia/</a:t>
            </a:r>
          </a:p>
          <a:p>
            <a:pPr algn="ctr"/>
            <a:r>
              <a:rPr lang="de-DE" sz="800" dirty="0" smtClean="0">
                <a:hlinkClick r:id="rId5"/>
              </a:rPr>
              <a:t>olia_discourse.owl</a:t>
            </a:r>
            <a:r>
              <a:rPr lang="de-DE" sz="800" dirty="0" smtClean="0"/>
              <a:t> </a:t>
            </a:r>
          </a:p>
          <a:p>
            <a:pPr algn="ctr"/>
            <a:r>
              <a:rPr lang="de-DE" sz="800" dirty="0" smtClean="0"/>
              <a:t>visualisiert mit Protégé</a:t>
            </a:r>
            <a:endParaRPr lang="de-DE" sz="800" dirty="0"/>
          </a:p>
        </p:txBody>
      </p:sp>
      <p:sp>
        <p:nvSpPr>
          <p:cNvPr id="24" name="Left Brace 23"/>
          <p:cNvSpPr/>
          <p:nvPr/>
        </p:nvSpPr>
        <p:spPr>
          <a:xfrm>
            <a:off x="5867400" y="3792583"/>
            <a:ext cx="229941" cy="12030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Box 13"/>
          <p:cNvSpPr txBox="1"/>
          <p:nvPr/>
        </p:nvSpPr>
        <p:spPr>
          <a:xfrm>
            <a:off x="5982371" y="3792583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basiert </a:t>
            </a:r>
            <a:r>
              <a:rPr lang="de-DE" sz="1800" dirty="0" smtClean="0"/>
              <a:t>auf</a:t>
            </a:r>
          </a:p>
          <a:p>
            <a:r>
              <a:rPr lang="de-DE" sz="1800" dirty="0" smtClean="0"/>
              <a:t>PDTB </a:t>
            </a:r>
            <a:r>
              <a:rPr lang="de-DE" sz="1800" i="1" dirty="0" smtClean="0"/>
              <a:t>plus</a:t>
            </a:r>
          </a:p>
          <a:p>
            <a:r>
              <a:rPr lang="de-DE" sz="1800" dirty="0" smtClean="0"/>
              <a:t>RST, CCR, </a:t>
            </a:r>
          </a:p>
          <a:p>
            <a:r>
              <a:rPr lang="de-DE" sz="1800" dirty="0" smtClean="0"/>
              <a:t>ISO SemAF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189804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3398044"/>
          </a:xfrm>
        </p:spPr>
        <p:txBody>
          <a:bodyPr/>
          <a:lstStyle/>
          <a:p>
            <a:pPr marL="0" lvl="1" indent="0" algn="r">
              <a:buClr>
                <a:schemeClr val="accent1"/>
              </a:buClr>
              <a:buSzPct val="65000"/>
              <a:buNone/>
            </a:pPr>
            <a:r>
              <a:rPr lang="de-DE" sz="1600" dirty="0" smtClean="0">
                <a:hlinkClick r:id="rId2"/>
              </a:rPr>
              <a:t>http</a:t>
            </a:r>
            <a:r>
              <a:rPr lang="de-DE" sz="1600" dirty="0">
                <a:hlinkClick r:id="rId2"/>
              </a:rPr>
              <a:t>://</a:t>
            </a:r>
            <a:r>
              <a:rPr lang="de-DE" sz="1600" dirty="0" smtClean="0">
                <a:hlinkClick r:id="rId2"/>
              </a:rPr>
              <a:t>github.com/acoli-repo/olia</a:t>
            </a:r>
            <a:endParaRPr lang="de-DE" sz="1600" dirty="0" smtClean="0"/>
          </a:p>
          <a:p>
            <a:r>
              <a:rPr lang="de-DE" dirty="0" smtClean="0"/>
              <a:t>OLiA Discourse </a:t>
            </a:r>
            <a:r>
              <a:rPr lang="de-DE" dirty="0" smtClean="0"/>
              <a:t>Extensions</a:t>
            </a:r>
            <a:endParaRPr lang="de-DE" dirty="0" smtClean="0"/>
          </a:p>
          <a:p>
            <a:pPr lvl="1"/>
            <a:r>
              <a:rPr lang="de-DE" dirty="0" smtClean="0"/>
              <a:t>12 Annotationsschemata </a:t>
            </a:r>
            <a:r>
              <a:rPr lang="de-DE" dirty="0" smtClean="0"/>
              <a:t>für</a:t>
            </a:r>
          </a:p>
          <a:p>
            <a:pPr lvl="2"/>
            <a:r>
              <a:rPr lang="de-DE" dirty="0" smtClean="0"/>
              <a:t>Informationsstruktur</a:t>
            </a:r>
          </a:p>
          <a:p>
            <a:pPr lvl="2"/>
            <a:r>
              <a:rPr lang="de-DE" dirty="0" smtClean="0"/>
              <a:t>Koreferenz</a:t>
            </a:r>
          </a:p>
          <a:p>
            <a:pPr lvl="2"/>
            <a:r>
              <a:rPr lang="de-DE" dirty="0" smtClean="0"/>
              <a:t>Diskursstruktur</a:t>
            </a:r>
          </a:p>
          <a:p>
            <a:pPr lvl="2"/>
            <a:r>
              <a:rPr lang="de-DE" dirty="0" smtClean="0"/>
              <a:t>Diskursrelationen</a:t>
            </a:r>
          </a:p>
          <a:p>
            <a:pPr lvl="1"/>
            <a:r>
              <a:rPr lang="de-DE" dirty="0" smtClean="0"/>
              <a:t>Referenzmodell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18</a:t>
            </a:fld>
            <a:endParaRPr lang="de-DE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24000" y="3333750"/>
            <a:ext cx="2133600" cy="6858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de-DE" dirty="0" smtClean="0"/>
              <a:t>Maschinenlesbare Semantik: </a:t>
            </a:r>
            <a:br>
              <a:rPr lang="de-DE" dirty="0" smtClean="0"/>
            </a:br>
            <a:r>
              <a:rPr lang="de-DE" dirty="0"/>
              <a:t>Ontologies of Linguistic Annotation (OLiA)</a:t>
            </a:r>
          </a:p>
        </p:txBody>
      </p:sp>
      <p:sp>
        <p:nvSpPr>
          <p:cNvPr id="15" name="Freeform 14"/>
          <p:cNvSpPr/>
          <p:nvPr/>
        </p:nvSpPr>
        <p:spPr>
          <a:xfrm>
            <a:off x="6324600" y="3521146"/>
            <a:ext cx="1229068" cy="1529825"/>
          </a:xfrm>
          <a:custGeom>
            <a:avLst/>
            <a:gdLst>
              <a:gd name="connsiteX0" fmla="*/ 571087 w 1229068"/>
              <a:gd name="connsiteY0" fmla="*/ 987 h 1529825"/>
              <a:gd name="connsiteX1" fmla="*/ 624307 w 1229068"/>
              <a:gd name="connsiteY1" fmla="*/ 39692 h 1529825"/>
              <a:gd name="connsiteX2" fmla="*/ 667849 w 1229068"/>
              <a:gd name="connsiteY2" fmla="*/ 54206 h 1529825"/>
              <a:gd name="connsiteX3" fmla="*/ 687202 w 1229068"/>
              <a:gd name="connsiteY3" fmla="*/ 63883 h 1529825"/>
              <a:gd name="connsiteX4" fmla="*/ 701716 w 1229068"/>
              <a:gd name="connsiteY4" fmla="*/ 73559 h 1529825"/>
              <a:gd name="connsiteX5" fmla="*/ 750097 w 1229068"/>
              <a:gd name="connsiteY5" fmla="*/ 92911 h 1529825"/>
              <a:gd name="connsiteX6" fmla="*/ 774287 w 1229068"/>
              <a:gd name="connsiteY6" fmla="*/ 107425 h 1529825"/>
              <a:gd name="connsiteX7" fmla="*/ 803316 w 1229068"/>
              <a:gd name="connsiteY7" fmla="*/ 117102 h 1529825"/>
              <a:gd name="connsiteX8" fmla="*/ 851697 w 1229068"/>
              <a:gd name="connsiteY8" fmla="*/ 136454 h 1529825"/>
              <a:gd name="connsiteX9" fmla="*/ 875887 w 1229068"/>
              <a:gd name="connsiteY9" fmla="*/ 150968 h 1529825"/>
              <a:gd name="connsiteX10" fmla="*/ 914592 w 1229068"/>
              <a:gd name="connsiteY10" fmla="*/ 165483 h 1529825"/>
              <a:gd name="connsiteX11" fmla="*/ 953297 w 1229068"/>
              <a:gd name="connsiteY11" fmla="*/ 194511 h 1529825"/>
              <a:gd name="connsiteX12" fmla="*/ 972649 w 1229068"/>
              <a:gd name="connsiteY12" fmla="*/ 204187 h 1529825"/>
              <a:gd name="connsiteX13" fmla="*/ 1006516 w 1229068"/>
              <a:gd name="connsiteY13" fmla="*/ 228378 h 1529825"/>
              <a:gd name="connsiteX14" fmla="*/ 1040383 w 1229068"/>
              <a:gd name="connsiteY14" fmla="*/ 247730 h 1529825"/>
              <a:gd name="connsiteX15" fmla="*/ 1054897 w 1229068"/>
              <a:gd name="connsiteY15" fmla="*/ 262244 h 1529825"/>
              <a:gd name="connsiteX16" fmla="*/ 1088764 w 1229068"/>
              <a:gd name="connsiteY16" fmla="*/ 291273 h 1529825"/>
              <a:gd name="connsiteX17" fmla="*/ 1117792 w 1229068"/>
              <a:gd name="connsiteY17" fmla="*/ 310625 h 1529825"/>
              <a:gd name="connsiteX18" fmla="*/ 1137145 w 1229068"/>
              <a:gd name="connsiteY18" fmla="*/ 334816 h 1529825"/>
              <a:gd name="connsiteX19" fmla="*/ 1166173 w 1229068"/>
              <a:gd name="connsiteY19" fmla="*/ 383197 h 1529825"/>
              <a:gd name="connsiteX20" fmla="*/ 1175849 w 1229068"/>
              <a:gd name="connsiteY20" fmla="*/ 397711 h 1529825"/>
              <a:gd name="connsiteX21" fmla="*/ 1185526 w 1229068"/>
              <a:gd name="connsiteY21" fmla="*/ 421902 h 1529825"/>
              <a:gd name="connsiteX22" fmla="*/ 1204878 w 1229068"/>
              <a:gd name="connsiteY22" fmla="*/ 460606 h 1529825"/>
              <a:gd name="connsiteX23" fmla="*/ 1209716 w 1229068"/>
              <a:gd name="connsiteY23" fmla="*/ 479959 h 1529825"/>
              <a:gd name="connsiteX24" fmla="*/ 1219392 w 1229068"/>
              <a:gd name="connsiteY24" fmla="*/ 504149 h 1529825"/>
              <a:gd name="connsiteX25" fmla="*/ 1224230 w 1229068"/>
              <a:gd name="connsiteY25" fmla="*/ 533178 h 1529825"/>
              <a:gd name="connsiteX26" fmla="*/ 1229068 w 1229068"/>
              <a:gd name="connsiteY26" fmla="*/ 557368 h 1529825"/>
              <a:gd name="connsiteX27" fmla="*/ 1224230 w 1229068"/>
              <a:gd name="connsiteY27" fmla="*/ 760568 h 1529825"/>
              <a:gd name="connsiteX28" fmla="*/ 1219392 w 1229068"/>
              <a:gd name="connsiteY28" fmla="*/ 779921 h 1529825"/>
              <a:gd name="connsiteX29" fmla="*/ 1200040 w 1229068"/>
              <a:gd name="connsiteY29" fmla="*/ 842816 h 1529825"/>
              <a:gd name="connsiteX30" fmla="*/ 1190364 w 1229068"/>
              <a:gd name="connsiteY30" fmla="*/ 867006 h 1529825"/>
              <a:gd name="connsiteX31" fmla="*/ 1185526 w 1229068"/>
              <a:gd name="connsiteY31" fmla="*/ 886359 h 1529825"/>
              <a:gd name="connsiteX32" fmla="*/ 1171011 w 1229068"/>
              <a:gd name="connsiteY32" fmla="*/ 915387 h 1529825"/>
              <a:gd name="connsiteX33" fmla="*/ 1156497 w 1229068"/>
              <a:gd name="connsiteY33" fmla="*/ 949254 h 1529825"/>
              <a:gd name="connsiteX34" fmla="*/ 1146821 w 1229068"/>
              <a:gd name="connsiteY34" fmla="*/ 968606 h 1529825"/>
              <a:gd name="connsiteX35" fmla="*/ 1127468 w 1229068"/>
              <a:gd name="connsiteY35" fmla="*/ 1012149 h 1529825"/>
              <a:gd name="connsiteX36" fmla="*/ 1103278 w 1229068"/>
              <a:gd name="connsiteY36" fmla="*/ 1070206 h 1529825"/>
              <a:gd name="connsiteX37" fmla="*/ 1079087 w 1229068"/>
              <a:gd name="connsiteY37" fmla="*/ 1123425 h 1529825"/>
              <a:gd name="connsiteX38" fmla="*/ 1054897 w 1229068"/>
              <a:gd name="connsiteY38" fmla="*/ 1176644 h 1529825"/>
              <a:gd name="connsiteX39" fmla="*/ 1030707 w 1229068"/>
              <a:gd name="connsiteY39" fmla="*/ 1205673 h 1529825"/>
              <a:gd name="connsiteX40" fmla="*/ 987164 w 1229068"/>
              <a:gd name="connsiteY40" fmla="*/ 1273406 h 1529825"/>
              <a:gd name="connsiteX41" fmla="*/ 958135 w 1229068"/>
              <a:gd name="connsiteY41" fmla="*/ 1307273 h 1529825"/>
              <a:gd name="connsiteX42" fmla="*/ 933945 w 1229068"/>
              <a:gd name="connsiteY42" fmla="*/ 1341140 h 1529825"/>
              <a:gd name="connsiteX43" fmla="*/ 880726 w 1229068"/>
              <a:gd name="connsiteY43" fmla="*/ 1389521 h 1529825"/>
              <a:gd name="connsiteX44" fmla="*/ 861373 w 1229068"/>
              <a:gd name="connsiteY44" fmla="*/ 1404035 h 1529825"/>
              <a:gd name="connsiteX45" fmla="*/ 827507 w 1229068"/>
              <a:gd name="connsiteY45" fmla="*/ 1428225 h 1529825"/>
              <a:gd name="connsiteX46" fmla="*/ 788802 w 1229068"/>
              <a:gd name="connsiteY46" fmla="*/ 1457254 h 1529825"/>
              <a:gd name="connsiteX47" fmla="*/ 725907 w 1229068"/>
              <a:gd name="connsiteY47" fmla="*/ 1486283 h 1529825"/>
              <a:gd name="connsiteX48" fmla="*/ 677526 w 1229068"/>
              <a:gd name="connsiteY48" fmla="*/ 1500797 h 1529825"/>
              <a:gd name="connsiteX49" fmla="*/ 638821 w 1229068"/>
              <a:gd name="connsiteY49" fmla="*/ 1505635 h 1529825"/>
              <a:gd name="connsiteX50" fmla="*/ 609792 w 1229068"/>
              <a:gd name="connsiteY50" fmla="*/ 1515311 h 1529825"/>
              <a:gd name="connsiteX51" fmla="*/ 537221 w 1229068"/>
              <a:gd name="connsiteY51" fmla="*/ 1524987 h 1529825"/>
              <a:gd name="connsiteX52" fmla="*/ 508192 w 1229068"/>
              <a:gd name="connsiteY52" fmla="*/ 1529825 h 1529825"/>
              <a:gd name="connsiteX53" fmla="*/ 338859 w 1229068"/>
              <a:gd name="connsiteY53" fmla="*/ 1520149 h 1529825"/>
              <a:gd name="connsiteX54" fmla="*/ 251773 w 1229068"/>
              <a:gd name="connsiteY54" fmla="*/ 1471768 h 1529825"/>
              <a:gd name="connsiteX55" fmla="*/ 193716 w 1229068"/>
              <a:gd name="connsiteY55" fmla="*/ 1418549 h 1529825"/>
              <a:gd name="connsiteX56" fmla="*/ 111468 w 1229068"/>
              <a:gd name="connsiteY56" fmla="*/ 1292759 h 1529825"/>
              <a:gd name="connsiteX57" fmla="*/ 82440 w 1229068"/>
              <a:gd name="connsiteY57" fmla="*/ 1225025 h 1529825"/>
              <a:gd name="connsiteX58" fmla="*/ 63087 w 1229068"/>
              <a:gd name="connsiteY58" fmla="*/ 1191159 h 1529825"/>
              <a:gd name="connsiteX59" fmla="*/ 53411 w 1229068"/>
              <a:gd name="connsiteY59" fmla="*/ 1133102 h 1529825"/>
              <a:gd name="connsiteX60" fmla="*/ 34059 w 1229068"/>
              <a:gd name="connsiteY60" fmla="*/ 1065368 h 1529825"/>
              <a:gd name="connsiteX61" fmla="*/ 19545 w 1229068"/>
              <a:gd name="connsiteY61" fmla="*/ 1002473 h 1529825"/>
              <a:gd name="connsiteX62" fmla="*/ 14707 w 1229068"/>
              <a:gd name="connsiteY62" fmla="*/ 949254 h 1529825"/>
              <a:gd name="connsiteX63" fmla="*/ 192 w 1229068"/>
              <a:gd name="connsiteY63" fmla="*/ 847654 h 1529825"/>
              <a:gd name="connsiteX64" fmla="*/ 29221 w 1229068"/>
              <a:gd name="connsiteY64" fmla="*/ 683159 h 1529825"/>
              <a:gd name="connsiteX65" fmla="*/ 111468 w 1229068"/>
              <a:gd name="connsiteY65" fmla="*/ 528340 h 1529825"/>
              <a:gd name="connsiteX66" fmla="*/ 227583 w 1229068"/>
              <a:gd name="connsiteY66" fmla="*/ 363844 h 1529825"/>
              <a:gd name="connsiteX67" fmla="*/ 266287 w 1229068"/>
              <a:gd name="connsiteY67" fmla="*/ 315464 h 1529825"/>
              <a:gd name="connsiteX68" fmla="*/ 300154 w 1229068"/>
              <a:gd name="connsiteY68" fmla="*/ 271921 h 1529825"/>
              <a:gd name="connsiteX69" fmla="*/ 382402 w 1229068"/>
              <a:gd name="connsiteY69" fmla="*/ 175159 h 1529825"/>
              <a:gd name="connsiteX70" fmla="*/ 445297 w 1229068"/>
              <a:gd name="connsiteY70" fmla="*/ 97749 h 1529825"/>
              <a:gd name="connsiteX71" fmla="*/ 479164 w 1229068"/>
              <a:gd name="connsiteY71" fmla="*/ 59044 h 1529825"/>
              <a:gd name="connsiteX72" fmla="*/ 517868 w 1229068"/>
              <a:gd name="connsiteY72" fmla="*/ 34854 h 1529825"/>
              <a:gd name="connsiteX73" fmla="*/ 546897 w 1229068"/>
              <a:gd name="connsiteY73" fmla="*/ 10664 h 1529825"/>
              <a:gd name="connsiteX74" fmla="*/ 571087 w 1229068"/>
              <a:gd name="connsiteY74" fmla="*/ 987 h 152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229068" h="1529825">
                <a:moveTo>
                  <a:pt x="571087" y="987"/>
                </a:moveTo>
                <a:cubicBezTo>
                  <a:pt x="583989" y="5825"/>
                  <a:pt x="611764" y="34675"/>
                  <a:pt x="624307" y="39692"/>
                </a:cubicBezTo>
                <a:cubicBezTo>
                  <a:pt x="654671" y="51837"/>
                  <a:pt x="640072" y="47262"/>
                  <a:pt x="667849" y="54206"/>
                </a:cubicBezTo>
                <a:cubicBezTo>
                  <a:pt x="674300" y="57432"/>
                  <a:pt x="680940" y="60305"/>
                  <a:pt x="687202" y="63883"/>
                </a:cubicBezTo>
                <a:cubicBezTo>
                  <a:pt x="692250" y="66768"/>
                  <a:pt x="696437" y="71122"/>
                  <a:pt x="701716" y="73559"/>
                </a:cubicBezTo>
                <a:cubicBezTo>
                  <a:pt x="717487" y="80838"/>
                  <a:pt x="735203" y="83975"/>
                  <a:pt x="750097" y="92911"/>
                </a:cubicBezTo>
                <a:cubicBezTo>
                  <a:pt x="758160" y="97749"/>
                  <a:pt x="765727" y="103534"/>
                  <a:pt x="774287" y="107425"/>
                </a:cubicBezTo>
                <a:cubicBezTo>
                  <a:pt x="783573" y="111646"/>
                  <a:pt x="794030" y="112881"/>
                  <a:pt x="803316" y="117102"/>
                </a:cubicBezTo>
                <a:cubicBezTo>
                  <a:pt x="852408" y="139416"/>
                  <a:pt x="802678" y="126650"/>
                  <a:pt x="851697" y="136454"/>
                </a:cubicBezTo>
                <a:cubicBezTo>
                  <a:pt x="859760" y="141292"/>
                  <a:pt x="867294" y="147149"/>
                  <a:pt x="875887" y="150968"/>
                </a:cubicBezTo>
                <a:cubicBezTo>
                  <a:pt x="936689" y="177991"/>
                  <a:pt x="851925" y="130667"/>
                  <a:pt x="914592" y="165483"/>
                </a:cubicBezTo>
                <a:cubicBezTo>
                  <a:pt x="988600" y="206599"/>
                  <a:pt x="900156" y="156553"/>
                  <a:pt x="953297" y="194511"/>
                </a:cubicBezTo>
                <a:cubicBezTo>
                  <a:pt x="959166" y="198703"/>
                  <a:pt x="966387" y="200609"/>
                  <a:pt x="972649" y="204187"/>
                </a:cubicBezTo>
                <a:cubicBezTo>
                  <a:pt x="993038" y="215838"/>
                  <a:pt x="983670" y="213840"/>
                  <a:pt x="1006516" y="228378"/>
                </a:cubicBezTo>
                <a:cubicBezTo>
                  <a:pt x="1017485" y="235358"/>
                  <a:pt x="1029731" y="240274"/>
                  <a:pt x="1040383" y="247730"/>
                </a:cubicBezTo>
                <a:cubicBezTo>
                  <a:pt x="1045988" y="251654"/>
                  <a:pt x="1049811" y="257667"/>
                  <a:pt x="1054897" y="262244"/>
                </a:cubicBezTo>
                <a:cubicBezTo>
                  <a:pt x="1065949" y="272191"/>
                  <a:pt x="1076979" y="282207"/>
                  <a:pt x="1088764" y="291273"/>
                </a:cubicBezTo>
                <a:cubicBezTo>
                  <a:pt x="1097981" y="298363"/>
                  <a:pt x="1109148" y="302846"/>
                  <a:pt x="1117792" y="310625"/>
                </a:cubicBezTo>
                <a:cubicBezTo>
                  <a:pt x="1125468" y="317533"/>
                  <a:pt x="1131071" y="326465"/>
                  <a:pt x="1137145" y="334816"/>
                </a:cubicBezTo>
                <a:cubicBezTo>
                  <a:pt x="1168706" y="378212"/>
                  <a:pt x="1146206" y="348253"/>
                  <a:pt x="1166173" y="383197"/>
                </a:cubicBezTo>
                <a:cubicBezTo>
                  <a:pt x="1169058" y="388245"/>
                  <a:pt x="1173249" y="392510"/>
                  <a:pt x="1175849" y="397711"/>
                </a:cubicBezTo>
                <a:cubicBezTo>
                  <a:pt x="1179733" y="405479"/>
                  <a:pt x="1181886" y="414016"/>
                  <a:pt x="1185526" y="421902"/>
                </a:cubicBezTo>
                <a:cubicBezTo>
                  <a:pt x="1191571" y="434998"/>
                  <a:pt x="1204878" y="460606"/>
                  <a:pt x="1204878" y="460606"/>
                </a:cubicBezTo>
                <a:cubicBezTo>
                  <a:pt x="1206491" y="467057"/>
                  <a:pt x="1207613" y="473651"/>
                  <a:pt x="1209716" y="479959"/>
                </a:cubicBezTo>
                <a:cubicBezTo>
                  <a:pt x="1212462" y="488198"/>
                  <a:pt x="1217107" y="495771"/>
                  <a:pt x="1219392" y="504149"/>
                </a:cubicBezTo>
                <a:cubicBezTo>
                  <a:pt x="1221973" y="513613"/>
                  <a:pt x="1222475" y="523526"/>
                  <a:pt x="1224230" y="533178"/>
                </a:cubicBezTo>
                <a:cubicBezTo>
                  <a:pt x="1225701" y="541268"/>
                  <a:pt x="1227455" y="549305"/>
                  <a:pt x="1229068" y="557368"/>
                </a:cubicBezTo>
                <a:cubicBezTo>
                  <a:pt x="1227455" y="625101"/>
                  <a:pt x="1227173" y="692879"/>
                  <a:pt x="1224230" y="760568"/>
                </a:cubicBezTo>
                <a:cubicBezTo>
                  <a:pt x="1223941" y="767211"/>
                  <a:pt x="1221142" y="773506"/>
                  <a:pt x="1219392" y="779921"/>
                </a:cubicBezTo>
                <a:cubicBezTo>
                  <a:pt x="1213387" y="801939"/>
                  <a:pt x="1207805" y="821463"/>
                  <a:pt x="1200040" y="842816"/>
                </a:cubicBezTo>
                <a:cubicBezTo>
                  <a:pt x="1197072" y="850978"/>
                  <a:pt x="1193110" y="858767"/>
                  <a:pt x="1190364" y="867006"/>
                </a:cubicBezTo>
                <a:cubicBezTo>
                  <a:pt x="1188261" y="873314"/>
                  <a:pt x="1187996" y="880185"/>
                  <a:pt x="1185526" y="886359"/>
                </a:cubicBezTo>
                <a:cubicBezTo>
                  <a:pt x="1181508" y="896403"/>
                  <a:pt x="1175545" y="905565"/>
                  <a:pt x="1171011" y="915387"/>
                </a:cubicBezTo>
                <a:cubicBezTo>
                  <a:pt x="1165864" y="926539"/>
                  <a:pt x="1161579" y="938073"/>
                  <a:pt x="1156497" y="949254"/>
                </a:cubicBezTo>
                <a:cubicBezTo>
                  <a:pt x="1153513" y="955820"/>
                  <a:pt x="1149843" y="962058"/>
                  <a:pt x="1146821" y="968606"/>
                </a:cubicBezTo>
                <a:cubicBezTo>
                  <a:pt x="1140165" y="983027"/>
                  <a:pt x="1133725" y="997550"/>
                  <a:pt x="1127468" y="1012149"/>
                </a:cubicBezTo>
                <a:cubicBezTo>
                  <a:pt x="1119209" y="1031419"/>
                  <a:pt x="1111637" y="1050980"/>
                  <a:pt x="1103278" y="1070206"/>
                </a:cubicBezTo>
                <a:cubicBezTo>
                  <a:pt x="1095508" y="1088076"/>
                  <a:pt x="1086324" y="1105332"/>
                  <a:pt x="1079087" y="1123425"/>
                </a:cubicBezTo>
                <a:cubicBezTo>
                  <a:pt x="1072777" y="1139200"/>
                  <a:pt x="1064097" y="1162844"/>
                  <a:pt x="1054897" y="1176644"/>
                </a:cubicBezTo>
                <a:cubicBezTo>
                  <a:pt x="1047910" y="1187124"/>
                  <a:pt x="1037930" y="1195354"/>
                  <a:pt x="1030707" y="1205673"/>
                </a:cubicBezTo>
                <a:cubicBezTo>
                  <a:pt x="1015315" y="1227662"/>
                  <a:pt x="1002765" y="1251565"/>
                  <a:pt x="987164" y="1273406"/>
                </a:cubicBezTo>
                <a:cubicBezTo>
                  <a:pt x="978522" y="1285505"/>
                  <a:pt x="967321" y="1295582"/>
                  <a:pt x="958135" y="1307273"/>
                </a:cubicBezTo>
                <a:cubicBezTo>
                  <a:pt x="949564" y="1318182"/>
                  <a:pt x="942730" y="1330403"/>
                  <a:pt x="933945" y="1341140"/>
                </a:cubicBezTo>
                <a:cubicBezTo>
                  <a:pt x="922924" y="1354610"/>
                  <a:pt x="890804" y="1381275"/>
                  <a:pt x="880726" y="1389521"/>
                </a:cubicBezTo>
                <a:cubicBezTo>
                  <a:pt x="874485" y="1394627"/>
                  <a:pt x="867495" y="1398787"/>
                  <a:pt x="861373" y="1404035"/>
                </a:cubicBezTo>
                <a:cubicBezTo>
                  <a:pt x="805896" y="1451585"/>
                  <a:pt x="890782" y="1386041"/>
                  <a:pt x="827507" y="1428225"/>
                </a:cubicBezTo>
                <a:cubicBezTo>
                  <a:pt x="814088" y="1437171"/>
                  <a:pt x="802478" y="1448707"/>
                  <a:pt x="788802" y="1457254"/>
                </a:cubicBezTo>
                <a:cubicBezTo>
                  <a:pt x="776524" y="1464928"/>
                  <a:pt x="742902" y="1480618"/>
                  <a:pt x="725907" y="1486283"/>
                </a:cubicBezTo>
                <a:cubicBezTo>
                  <a:pt x="709934" y="1491607"/>
                  <a:pt x="693962" y="1497145"/>
                  <a:pt x="677526" y="1500797"/>
                </a:cubicBezTo>
                <a:cubicBezTo>
                  <a:pt x="664834" y="1503617"/>
                  <a:pt x="651723" y="1504022"/>
                  <a:pt x="638821" y="1505635"/>
                </a:cubicBezTo>
                <a:cubicBezTo>
                  <a:pt x="629145" y="1508860"/>
                  <a:pt x="619812" y="1513403"/>
                  <a:pt x="609792" y="1515311"/>
                </a:cubicBezTo>
                <a:cubicBezTo>
                  <a:pt x="585819" y="1519877"/>
                  <a:pt x="561380" y="1521536"/>
                  <a:pt x="537221" y="1524987"/>
                </a:cubicBezTo>
                <a:cubicBezTo>
                  <a:pt x="527510" y="1526374"/>
                  <a:pt x="517868" y="1528212"/>
                  <a:pt x="508192" y="1529825"/>
                </a:cubicBezTo>
                <a:cubicBezTo>
                  <a:pt x="451748" y="1526600"/>
                  <a:pt x="394594" y="1529636"/>
                  <a:pt x="338859" y="1520149"/>
                </a:cubicBezTo>
                <a:cubicBezTo>
                  <a:pt x="323070" y="1517461"/>
                  <a:pt x="270495" y="1486170"/>
                  <a:pt x="251773" y="1471768"/>
                </a:cubicBezTo>
                <a:cubicBezTo>
                  <a:pt x="241725" y="1464038"/>
                  <a:pt x="203511" y="1431225"/>
                  <a:pt x="193716" y="1418549"/>
                </a:cubicBezTo>
                <a:cubicBezTo>
                  <a:pt x="150922" y="1363169"/>
                  <a:pt x="139667" y="1345632"/>
                  <a:pt x="111468" y="1292759"/>
                </a:cubicBezTo>
                <a:cubicBezTo>
                  <a:pt x="72321" y="1219358"/>
                  <a:pt x="124278" y="1314677"/>
                  <a:pt x="82440" y="1225025"/>
                </a:cubicBezTo>
                <a:cubicBezTo>
                  <a:pt x="76942" y="1213243"/>
                  <a:pt x="69538" y="1202448"/>
                  <a:pt x="63087" y="1191159"/>
                </a:cubicBezTo>
                <a:cubicBezTo>
                  <a:pt x="59862" y="1171807"/>
                  <a:pt x="57822" y="1152219"/>
                  <a:pt x="53411" y="1133102"/>
                </a:cubicBezTo>
                <a:cubicBezTo>
                  <a:pt x="48131" y="1110222"/>
                  <a:pt x="39952" y="1088098"/>
                  <a:pt x="34059" y="1065368"/>
                </a:cubicBezTo>
                <a:cubicBezTo>
                  <a:pt x="28659" y="1044541"/>
                  <a:pt x="24383" y="1023438"/>
                  <a:pt x="19545" y="1002473"/>
                </a:cubicBezTo>
                <a:cubicBezTo>
                  <a:pt x="17932" y="984733"/>
                  <a:pt x="16916" y="966929"/>
                  <a:pt x="14707" y="949254"/>
                </a:cubicBezTo>
                <a:cubicBezTo>
                  <a:pt x="10464" y="915308"/>
                  <a:pt x="-1671" y="881814"/>
                  <a:pt x="192" y="847654"/>
                </a:cubicBezTo>
                <a:cubicBezTo>
                  <a:pt x="3224" y="792058"/>
                  <a:pt x="14208" y="736776"/>
                  <a:pt x="29221" y="683159"/>
                </a:cubicBezTo>
                <a:cubicBezTo>
                  <a:pt x="34609" y="663916"/>
                  <a:pt x="101559" y="544029"/>
                  <a:pt x="111468" y="528340"/>
                </a:cubicBezTo>
                <a:cubicBezTo>
                  <a:pt x="146206" y="473339"/>
                  <a:pt x="187266" y="416019"/>
                  <a:pt x="227583" y="363844"/>
                </a:cubicBezTo>
                <a:cubicBezTo>
                  <a:pt x="240211" y="347502"/>
                  <a:pt x="253490" y="331674"/>
                  <a:pt x="266287" y="315464"/>
                </a:cubicBezTo>
                <a:cubicBezTo>
                  <a:pt x="277681" y="301032"/>
                  <a:pt x="288431" y="286087"/>
                  <a:pt x="300154" y="271921"/>
                </a:cubicBezTo>
                <a:cubicBezTo>
                  <a:pt x="327143" y="239309"/>
                  <a:pt x="358921" y="210381"/>
                  <a:pt x="382402" y="175159"/>
                </a:cubicBezTo>
                <a:cubicBezTo>
                  <a:pt x="428698" y="105713"/>
                  <a:pt x="391396" y="155500"/>
                  <a:pt x="445297" y="97749"/>
                </a:cubicBezTo>
                <a:cubicBezTo>
                  <a:pt x="456994" y="85216"/>
                  <a:pt x="467042" y="71166"/>
                  <a:pt x="479164" y="59044"/>
                </a:cubicBezTo>
                <a:cubicBezTo>
                  <a:pt x="491725" y="46483"/>
                  <a:pt x="502539" y="42519"/>
                  <a:pt x="517868" y="34854"/>
                </a:cubicBezTo>
                <a:cubicBezTo>
                  <a:pt x="526681" y="23104"/>
                  <a:pt x="530275" y="10664"/>
                  <a:pt x="546897" y="10664"/>
                </a:cubicBezTo>
                <a:cubicBezTo>
                  <a:pt x="551997" y="10664"/>
                  <a:pt x="558185" y="-3851"/>
                  <a:pt x="571087" y="9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tangle 16"/>
          <p:cNvSpPr/>
          <p:nvPr/>
        </p:nvSpPr>
        <p:spPr>
          <a:xfrm>
            <a:off x="1143000" y="4121150"/>
            <a:ext cx="23622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Straight Connector 17"/>
          <p:cNvCxnSpPr>
            <a:stCxn id="17" idx="3"/>
            <a:endCxn id="22" idx="1"/>
          </p:cNvCxnSpPr>
          <p:nvPr/>
        </p:nvCxnSpPr>
        <p:spPr>
          <a:xfrm>
            <a:off x="3505200" y="4311650"/>
            <a:ext cx="2362200" cy="82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eft Brace 21"/>
          <p:cNvSpPr/>
          <p:nvPr/>
        </p:nvSpPr>
        <p:spPr>
          <a:xfrm>
            <a:off x="5867400" y="3792583"/>
            <a:ext cx="229941" cy="12030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Elbow Connector 22"/>
          <p:cNvCxnSpPr>
            <a:stCxn id="30" idx="3"/>
          </p:cNvCxnSpPr>
          <p:nvPr/>
        </p:nvCxnSpPr>
        <p:spPr>
          <a:xfrm>
            <a:off x="6321229" y="3117334"/>
            <a:ext cx="452384" cy="675249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239000" y="3390840"/>
            <a:ext cx="1777450" cy="40011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000" dirty="0" smtClean="0"/>
              <a:t>rst:Justify rdfs:subClassOf olia:Justification .</a:t>
            </a:r>
            <a:endParaRPr lang="de-DE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6553200" y="2952750"/>
            <a:ext cx="1909754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2000" dirty="0" smtClean="0"/>
              <a:t>Verknüpfungen</a:t>
            </a:r>
            <a:endParaRPr lang="de-DE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7391400" y="3786485"/>
            <a:ext cx="1470274" cy="461665"/>
          </a:xfrm>
          <a:prstGeom prst="rect">
            <a:avLst/>
          </a:prstGeom>
          <a:ln w="31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800" dirty="0" smtClean="0">
                <a:hlinkClick r:id="rId3"/>
              </a:rPr>
              <a:t>http://purl.org/olia/discourse/</a:t>
            </a:r>
          </a:p>
          <a:p>
            <a:pPr algn="ctr"/>
            <a:r>
              <a:rPr lang="de-DE" sz="800" dirty="0" smtClean="0">
                <a:hlinkClick r:id="rId3"/>
              </a:rPr>
              <a:t>discourse.RSTDTB-link.rdf</a:t>
            </a:r>
            <a:endParaRPr lang="de-DE" sz="800" dirty="0" smtClean="0"/>
          </a:p>
          <a:p>
            <a:pPr algn="ctr"/>
            <a:r>
              <a:rPr lang="de-DE" sz="800" dirty="0" smtClean="0"/>
              <a:t> (RDF/Turtle Format)</a:t>
            </a:r>
            <a:endParaRPr lang="de-DE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5982371" y="3792583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basiert </a:t>
            </a:r>
            <a:r>
              <a:rPr lang="de-DE" sz="1800" dirty="0" smtClean="0"/>
              <a:t>auf</a:t>
            </a:r>
          </a:p>
          <a:p>
            <a:r>
              <a:rPr lang="de-DE" sz="1800" dirty="0" smtClean="0"/>
              <a:t>PDTB </a:t>
            </a:r>
            <a:r>
              <a:rPr lang="de-DE" sz="1800" i="1" dirty="0" smtClean="0"/>
              <a:t>plus</a:t>
            </a:r>
          </a:p>
          <a:p>
            <a:r>
              <a:rPr lang="de-DE" sz="1800" dirty="0" smtClean="0"/>
              <a:t>RST, CCR, </a:t>
            </a:r>
          </a:p>
          <a:p>
            <a:r>
              <a:rPr lang="de-DE" sz="1800" dirty="0" smtClean="0"/>
              <a:t>ISO SemAF</a:t>
            </a:r>
            <a:endParaRPr lang="de-DE" sz="1800" dirty="0"/>
          </a:p>
        </p:txBody>
      </p:sp>
      <p:sp>
        <p:nvSpPr>
          <p:cNvPr id="30" name="TextBox 29"/>
          <p:cNvSpPr txBox="1"/>
          <p:nvPr/>
        </p:nvSpPr>
        <p:spPr>
          <a:xfrm>
            <a:off x="5149049" y="2932668"/>
            <a:ext cx="1172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RST-DTB</a:t>
            </a:r>
            <a:endParaRPr lang="de-DE" sz="1800" dirty="0"/>
          </a:p>
        </p:txBody>
      </p:sp>
      <p:cxnSp>
        <p:nvCxnSpPr>
          <p:cNvPr id="34" name="Straight Connector 33"/>
          <p:cNvCxnSpPr>
            <a:endCxn id="38" idx="1"/>
          </p:cNvCxnSpPr>
          <p:nvPr/>
        </p:nvCxnSpPr>
        <p:spPr>
          <a:xfrm flipV="1">
            <a:off x="3657600" y="3077049"/>
            <a:ext cx="1262849" cy="59960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49049" y="236314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PDTB</a:t>
            </a:r>
            <a:endParaRPr lang="de-DE" sz="1800" dirty="0"/>
          </a:p>
        </p:txBody>
      </p:sp>
      <p:sp>
        <p:nvSpPr>
          <p:cNvPr id="36" name="TextBox 35"/>
          <p:cNvSpPr txBox="1"/>
          <p:nvPr/>
        </p:nvSpPr>
        <p:spPr>
          <a:xfrm>
            <a:off x="5150390" y="26463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RST</a:t>
            </a:r>
            <a:endParaRPr lang="de-DE" sz="1800" dirty="0"/>
          </a:p>
        </p:txBody>
      </p:sp>
      <p:sp>
        <p:nvSpPr>
          <p:cNvPr id="37" name="TextBox 36"/>
          <p:cNvSpPr txBox="1"/>
          <p:nvPr/>
        </p:nvSpPr>
        <p:spPr>
          <a:xfrm>
            <a:off x="5149049" y="2932668"/>
            <a:ext cx="1172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RST-DTB</a:t>
            </a:r>
            <a:endParaRPr lang="de-DE" sz="1800" dirty="0"/>
          </a:p>
        </p:txBody>
      </p:sp>
      <p:sp>
        <p:nvSpPr>
          <p:cNvPr id="38" name="Left Brace 37"/>
          <p:cNvSpPr/>
          <p:nvPr/>
        </p:nvSpPr>
        <p:spPr>
          <a:xfrm>
            <a:off x="4920449" y="2439348"/>
            <a:ext cx="229941" cy="1275402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9" name="TextBox 38"/>
          <p:cNvSpPr txBox="1"/>
          <p:nvPr/>
        </p:nvSpPr>
        <p:spPr>
          <a:xfrm>
            <a:off x="5152420" y="319301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PDGB</a:t>
            </a:r>
            <a:endParaRPr lang="de-DE" sz="1800" dirty="0"/>
          </a:p>
        </p:txBody>
      </p:sp>
      <p:sp>
        <p:nvSpPr>
          <p:cNvPr id="40" name="TextBox 39"/>
          <p:cNvSpPr txBox="1"/>
          <p:nvPr/>
        </p:nvSpPr>
        <p:spPr>
          <a:xfrm>
            <a:off x="5143009" y="345336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Knott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475987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Diskursmarker in OntoLex</a:t>
            </a:r>
            <a:endParaRPr lang="de-DE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Maschinenlesbare Diskursmarkerinventorien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4800600"/>
            <a:ext cx="2133600" cy="342900"/>
          </a:xfrm>
        </p:spPr>
        <p:txBody>
          <a:bodyPr/>
          <a:lstStyle/>
          <a:p>
            <a:fld id="{DF4DF032-40E7-4198-BBCB-DA8E7ED0C5DD}" type="slidenum">
              <a:rPr lang="de-DE" altLang="en-US" smtClean="0"/>
              <a:pPr/>
              <a:t>19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1245134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Maschinenlesbare Diskursmarkerinventorien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Sprach- </a:t>
            </a:r>
            <a:r>
              <a:rPr lang="de-DE" dirty="0"/>
              <a:t>und </a:t>
            </a:r>
            <a:r>
              <a:rPr lang="de-DE" dirty="0" smtClean="0"/>
              <a:t>theorieübergreifende Modellierung</a:t>
            </a:r>
          </a:p>
          <a:p>
            <a:pPr lvl="1"/>
            <a:r>
              <a:rPr lang="de-DE" dirty="0" smtClean="0"/>
              <a:t>OntoLex-Lemon </a:t>
            </a:r>
            <a:r>
              <a:rPr lang="de-DE" dirty="0" smtClean="0"/>
              <a:t>und </a:t>
            </a:r>
            <a:r>
              <a:rPr lang="de-DE" dirty="0" smtClean="0"/>
              <a:t>Webstandards</a:t>
            </a:r>
          </a:p>
          <a:p>
            <a:pPr lvl="1"/>
            <a:r>
              <a:rPr lang="de-DE" dirty="0" smtClean="0"/>
              <a:t>OLiA Discourse Extensions</a:t>
            </a:r>
            <a:endParaRPr lang="de-DE" dirty="0" smtClean="0"/>
          </a:p>
          <a:p>
            <a:r>
              <a:rPr lang="de-DE" dirty="0" smtClean="0"/>
              <a:t>und </a:t>
            </a:r>
            <a:r>
              <a:rPr lang="de-DE" dirty="0"/>
              <a:t>deren </a:t>
            </a:r>
            <a:r>
              <a:rPr lang="de-DE" dirty="0" smtClean="0"/>
              <a:t>Nutzen</a:t>
            </a:r>
          </a:p>
          <a:p>
            <a:pPr lvl="1"/>
            <a:r>
              <a:rPr lang="de-DE" dirty="0" smtClean="0"/>
              <a:t>Suche </a:t>
            </a:r>
            <a:r>
              <a:rPr lang="de-DE" dirty="0" smtClean="0"/>
              <a:t>über Sprachen hinweg</a:t>
            </a:r>
          </a:p>
          <a:p>
            <a:pPr lvl="1"/>
            <a:r>
              <a:rPr lang="de-DE" dirty="0" smtClean="0"/>
              <a:t>Inferenz </a:t>
            </a:r>
            <a:r>
              <a:rPr lang="de-DE" dirty="0" smtClean="0"/>
              <a:t>von Diskursannotationen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253004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OntoLex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Community-Standard für maschinenlesbare Wörterbücher im Web (of Data)</a:t>
            </a:r>
          </a:p>
          <a:p>
            <a:r>
              <a:rPr lang="de-DE" dirty="0" smtClean="0"/>
              <a:t>Anwendungen u.a. in</a:t>
            </a:r>
          </a:p>
          <a:p>
            <a:pPr lvl="1"/>
            <a:r>
              <a:rPr lang="de-DE" dirty="0"/>
              <a:t>Textgenerierung		</a:t>
            </a:r>
            <a:r>
              <a:rPr lang="de-DE" dirty="0" smtClean="0"/>
              <a:t>(v.a. Lexikalisierung)</a:t>
            </a:r>
            <a:endParaRPr lang="de-DE" dirty="0"/>
          </a:p>
          <a:p>
            <a:pPr lvl="1"/>
            <a:r>
              <a:rPr lang="de-DE" dirty="0" smtClean="0"/>
              <a:t>Lexikographie			(z.B. DitMao/Lex-0)</a:t>
            </a:r>
          </a:p>
          <a:p>
            <a:pPr lvl="1"/>
            <a:r>
              <a:rPr lang="de-DE" dirty="0" smtClean="0"/>
              <a:t>Terminologiemanagement	(z.B. Terme-a-LLOD)</a:t>
            </a:r>
          </a:p>
          <a:p>
            <a:pPr lvl="1"/>
            <a:r>
              <a:rPr lang="de-DE" dirty="0" smtClean="0"/>
              <a:t>Computerlinguistik		(z.B. TIAD Shared Tasks)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20</a:t>
            </a:fld>
            <a:endParaRPr lang="de-D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707023"/>
            <a:ext cx="3424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hlinkClick r:id="rId2"/>
              </a:rPr>
              <a:t>https://www.w3.org/2016/05/ontolex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968924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OntoLex (Auszug)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971550"/>
            <a:ext cx="6477000" cy="3398044"/>
          </a:xfrm>
        </p:spPr>
        <p:txBody>
          <a:bodyPr/>
          <a:lstStyle/>
          <a:p>
            <a:r>
              <a:rPr lang="de-DE" dirty="0" smtClean="0"/>
              <a:t>LexicalEntry</a:t>
            </a:r>
          </a:p>
          <a:p>
            <a:pPr lvl="1"/>
            <a:r>
              <a:rPr lang="de-DE" dirty="0" smtClean="0"/>
              <a:t>entspricht einem Lexem (Schlagwort im Wörterbuch)</a:t>
            </a:r>
          </a:p>
          <a:p>
            <a:r>
              <a:rPr lang="de-DE" dirty="0" smtClean="0"/>
              <a:t>Form</a:t>
            </a:r>
          </a:p>
          <a:p>
            <a:pPr lvl="1"/>
            <a:r>
              <a:rPr lang="de-DE" dirty="0" smtClean="0"/>
              <a:t>Schreibung (+linguistische Informationen)</a:t>
            </a:r>
          </a:p>
          <a:p>
            <a:r>
              <a:rPr lang="de-DE" dirty="0" smtClean="0"/>
              <a:t>LexicalSense</a:t>
            </a:r>
          </a:p>
          <a:p>
            <a:pPr lvl="1"/>
            <a:r>
              <a:rPr lang="de-DE" dirty="0" smtClean="0"/>
              <a:t>Wortbedeutung, ggf. mit externer Ontologie/Wissensbasis verknüpft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21</a:t>
            </a:fld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04800" y="1273628"/>
            <a:ext cx="1626182" cy="3203121"/>
            <a:chOff x="685800" y="1273628"/>
            <a:chExt cx="1626182" cy="3203121"/>
          </a:xfrm>
        </p:grpSpPr>
        <p:sp>
          <p:nvSpPr>
            <p:cNvPr id="15" name="Rectangle 14"/>
            <p:cNvSpPr/>
            <p:nvPr/>
          </p:nvSpPr>
          <p:spPr>
            <a:xfrm>
              <a:off x="804334" y="3151855"/>
              <a:ext cx="864043" cy="50483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3912" y="2409255"/>
              <a:ext cx="938331" cy="552788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04334" y="1414236"/>
              <a:ext cx="864043" cy="552788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26" name="Picture 2" descr="Lemon_OntoLex_Core.png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70" r="18958"/>
            <a:stretch/>
          </p:blipFill>
          <p:spPr bwMode="auto">
            <a:xfrm>
              <a:off x="699773" y="1377379"/>
              <a:ext cx="1572035" cy="3042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721596" y="2602635"/>
              <a:ext cx="550212" cy="415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761770" y="4061743"/>
              <a:ext cx="550212" cy="415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09803" y="1273628"/>
              <a:ext cx="262005" cy="18675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85800" y="2518646"/>
              <a:ext cx="66024" cy="2914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5800" y="3381594"/>
              <a:ext cx="97465" cy="2914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38842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Datengrundlage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25588" algn="l"/>
                <a:tab pos="4572000" algn="l"/>
              </a:tabLst>
            </a:pPr>
            <a:r>
              <a:rPr lang="en-US" sz="2000" b="1" dirty="0" err="1"/>
              <a:t>DimLex</a:t>
            </a:r>
            <a:r>
              <a:rPr lang="en-US" sz="2000" b="1" dirty="0"/>
              <a:t> </a:t>
            </a:r>
            <a:r>
              <a:rPr lang="en-US" sz="2000" b="1" dirty="0" smtClean="0"/>
              <a:t>	</a:t>
            </a:r>
            <a:r>
              <a:rPr lang="en-US" sz="2000" dirty="0" smtClean="0"/>
              <a:t>Deutsch	</a:t>
            </a:r>
            <a:r>
              <a:rPr lang="en-US" sz="2000" dirty="0" err="1" smtClean="0"/>
              <a:t>DimLex</a:t>
            </a:r>
            <a:r>
              <a:rPr lang="en-US" sz="2000" dirty="0" smtClean="0"/>
              <a:t>-XML	PDTB 3.0</a:t>
            </a:r>
            <a:endParaRPr lang="en-US" sz="2000" dirty="0"/>
          </a:p>
          <a:p>
            <a:pPr>
              <a:tabLst>
                <a:tab pos="1525588" algn="l"/>
                <a:tab pos="4572000" algn="l"/>
              </a:tabLst>
            </a:pPr>
            <a:r>
              <a:rPr lang="en-US" sz="2000" b="1" dirty="0" err="1"/>
              <a:t>DisCoDict</a:t>
            </a:r>
            <a:r>
              <a:rPr lang="en-US" sz="2000" b="1" dirty="0"/>
              <a:t> 	</a:t>
            </a:r>
            <a:r>
              <a:rPr lang="en-US" sz="2000" dirty="0" err="1" smtClean="0"/>
              <a:t>Niederländisch</a:t>
            </a:r>
            <a:r>
              <a:rPr lang="en-US" sz="2000" dirty="0"/>
              <a:t>	</a:t>
            </a:r>
            <a:r>
              <a:rPr lang="fr-FR" sz="2000" dirty="0" err="1"/>
              <a:t>DimLex</a:t>
            </a:r>
            <a:r>
              <a:rPr lang="fr-FR" sz="2000" dirty="0"/>
              <a:t>-XML	PDTB 3.0</a:t>
            </a:r>
          </a:p>
          <a:p>
            <a:pPr>
              <a:tabLst>
                <a:tab pos="1525588" algn="l"/>
                <a:tab pos="4572000" algn="l"/>
              </a:tabLst>
            </a:pPr>
            <a:r>
              <a:rPr lang="en-US" sz="2000" b="1" dirty="0" smtClean="0"/>
              <a:t>LICO 	</a:t>
            </a:r>
            <a:r>
              <a:rPr lang="en-US" sz="2000" dirty="0" err="1" smtClean="0"/>
              <a:t>Italienisch</a:t>
            </a:r>
            <a:r>
              <a:rPr lang="de-DE" sz="2000" dirty="0"/>
              <a:t>	</a:t>
            </a:r>
            <a:r>
              <a:rPr lang="de-DE" sz="2000" dirty="0" smtClean="0"/>
              <a:t>mod. DimLex	PDTB 2.0/3.0</a:t>
            </a:r>
            <a:endParaRPr lang="de-DE" sz="2000" dirty="0"/>
          </a:p>
          <a:p>
            <a:pPr>
              <a:tabLst>
                <a:tab pos="1525588" algn="l"/>
                <a:tab pos="4572000" algn="l"/>
              </a:tabLst>
            </a:pPr>
            <a:r>
              <a:rPr lang="de-DE" sz="2000" b="1" dirty="0" smtClean="0"/>
              <a:t>LDM-PT 	</a:t>
            </a:r>
            <a:r>
              <a:rPr lang="de-DE" sz="2000" dirty="0" smtClean="0"/>
              <a:t>Portugiesisch	mod. </a:t>
            </a:r>
            <a:r>
              <a:rPr lang="en-US" sz="2000" dirty="0" err="1" smtClean="0"/>
              <a:t>DimLex</a:t>
            </a:r>
            <a:r>
              <a:rPr lang="en-US" sz="2000" dirty="0" smtClean="0"/>
              <a:t>	PDTB </a:t>
            </a:r>
            <a:r>
              <a:rPr lang="en-US" sz="2000" dirty="0"/>
              <a:t>3.0 </a:t>
            </a:r>
            <a:endParaRPr lang="en-US" sz="2000" dirty="0" smtClean="0"/>
          </a:p>
          <a:p>
            <a:pPr>
              <a:tabLst>
                <a:tab pos="1525588" algn="l"/>
                <a:tab pos="4572000" algn="l"/>
              </a:tabLst>
            </a:pPr>
            <a:r>
              <a:rPr lang="en-US" sz="2000" b="1" dirty="0" err="1" smtClean="0"/>
              <a:t>LexConn</a:t>
            </a:r>
            <a:r>
              <a:rPr lang="en-US" sz="2000" b="1" dirty="0" smtClean="0"/>
              <a:t> 	</a:t>
            </a:r>
            <a:r>
              <a:rPr lang="en-US" sz="2000" dirty="0" err="1" smtClean="0"/>
              <a:t>Französisch</a:t>
            </a:r>
            <a:r>
              <a:rPr lang="de-DE" sz="2000" dirty="0"/>
              <a:t>	</a:t>
            </a:r>
            <a:r>
              <a:rPr lang="de-DE" sz="2000" dirty="0" smtClean="0"/>
              <a:t>mod. DimLex	SDRT </a:t>
            </a:r>
          </a:p>
          <a:p>
            <a:pPr>
              <a:tabLst>
                <a:tab pos="1525588" algn="l"/>
                <a:tab pos="4572000" algn="l"/>
              </a:tabLst>
            </a:pPr>
            <a:r>
              <a:rPr lang="en-US" sz="2000" b="1" dirty="0"/>
              <a:t>PDTB 	</a:t>
            </a:r>
            <a:r>
              <a:rPr lang="en-US" sz="2000" dirty="0" err="1"/>
              <a:t>Englisch</a:t>
            </a:r>
            <a:r>
              <a:rPr lang="en-US" sz="2000" dirty="0"/>
              <a:t>	</a:t>
            </a:r>
            <a:r>
              <a:rPr lang="en-US" sz="2000" dirty="0" smtClean="0"/>
              <a:t>PDTB</a:t>
            </a:r>
            <a:r>
              <a:rPr lang="de-DE" sz="2000" dirty="0" smtClean="0"/>
              <a:t>-Format</a:t>
            </a:r>
            <a:r>
              <a:rPr lang="de-DE" sz="2000" dirty="0"/>
              <a:t>	PDTB 2.0</a:t>
            </a:r>
          </a:p>
          <a:p>
            <a:pPr>
              <a:tabLst>
                <a:tab pos="1525588" algn="l"/>
                <a:tab pos="4572000" algn="l"/>
              </a:tabLst>
            </a:pPr>
            <a:r>
              <a:rPr lang="en-US" sz="2000" b="1" dirty="0" err="1" smtClean="0"/>
              <a:t>CzeDLex</a:t>
            </a:r>
            <a:r>
              <a:rPr lang="en-US" sz="2000" b="1" dirty="0" smtClean="0"/>
              <a:t> </a:t>
            </a:r>
            <a:r>
              <a:rPr lang="en-US" sz="2000" b="1" dirty="0"/>
              <a:t>	</a:t>
            </a:r>
            <a:r>
              <a:rPr lang="en-US" sz="2000" dirty="0" err="1" smtClean="0"/>
              <a:t>Tschechisch</a:t>
            </a:r>
            <a:r>
              <a:rPr lang="de-DE" sz="2000" dirty="0"/>
              <a:t>	PML-XML	PDiT 2.0</a:t>
            </a:r>
          </a:p>
          <a:p>
            <a:pPr>
              <a:tabLst>
                <a:tab pos="1525588" algn="l"/>
                <a:tab pos="4572000" algn="l"/>
              </a:tabLst>
            </a:pPr>
            <a:r>
              <a:rPr lang="en-US" sz="2000" b="1" dirty="0" err="1" smtClean="0"/>
              <a:t>DiscMar</a:t>
            </a:r>
            <a:r>
              <a:rPr lang="en-US" sz="2000" dirty="0" smtClean="0"/>
              <a:t> 	Engl</a:t>
            </a:r>
            <a:r>
              <a:rPr lang="en-US" sz="2000" dirty="0"/>
              <a:t>.</a:t>
            </a:r>
            <a:r>
              <a:rPr lang="en-US" sz="2000" dirty="0" smtClean="0"/>
              <a:t>, Span., </a:t>
            </a:r>
            <a:r>
              <a:rPr lang="en-US" sz="2000" dirty="0" err="1" smtClean="0"/>
              <a:t>Katalanisch</a:t>
            </a:r>
            <a:r>
              <a:rPr lang="en-US" sz="2000" dirty="0" smtClean="0"/>
              <a:t>	TSV/HTML	</a:t>
            </a:r>
            <a:r>
              <a:rPr lang="en-US" sz="2000" dirty="0" err="1" smtClean="0"/>
              <a:t>DiscMar</a:t>
            </a:r>
            <a:endParaRPr lang="en-US" sz="2000" dirty="0"/>
          </a:p>
          <a:p>
            <a:pPr>
              <a:tabLst>
                <a:tab pos="1525588" algn="l"/>
                <a:tab pos="4572000" algn="l"/>
              </a:tabLst>
            </a:pPr>
            <a:r>
              <a:rPr lang="en-US" sz="2000" b="1" dirty="0" smtClean="0"/>
              <a:t>TED-MDB</a:t>
            </a:r>
            <a:r>
              <a:rPr lang="en-US" sz="2000" dirty="0"/>
              <a:t> </a:t>
            </a:r>
            <a:r>
              <a:rPr lang="en-US" sz="2000" dirty="0" smtClean="0"/>
              <a:t>	7 </a:t>
            </a:r>
            <a:r>
              <a:rPr lang="en-US" sz="2000" dirty="0" err="1" smtClean="0"/>
              <a:t>Sprachen</a:t>
            </a:r>
            <a:r>
              <a:rPr lang="en-US" sz="2000" dirty="0" smtClean="0"/>
              <a:t>*	PDTB-Format	PDTB 3.0</a:t>
            </a:r>
          </a:p>
          <a:p>
            <a:pPr marL="0" indent="0">
              <a:buNone/>
              <a:tabLst>
                <a:tab pos="1525588" algn="l"/>
                <a:tab pos="4572000" algn="l"/>
              </a:tabLst>
            </a:pPr>
            <a:r>
              <a:rPr lang="en-US" sz="2000" dirty="0" smtClean="0"/>
              <a:t>     * </a:t>
            </a:r>
            <a:r>
              <a:rPr lang="en-US" sz="2000" dirty="0" err="1" smtClean="0"/>
              <a:t>geringer</a:t>
            </a:r>
            <a:r>
              <a:rPr lang="en-US" sz="2000" dirty="0" smtClean="0"/>
              <a:t> </a:t>
            </a:r>
            <a:r>
              <a:rPr lang="en-US" sz="2000" dirty="0" err="1" smtClean="0"/>
              <a:t>Datenumfang</a:t>
            </a:r>
            <a:r>
              <a:rPr lang="en-US" sz="2000" dirty="0" smtClean="0"/>
              <a:t>, </a:t>
            </a:r>
            <a:r>
              <a:rPr lang="en-US" sz="2000" dirty="0" err="1" smtClean="0"/>
              <a:t>Konverter</a:t>
            </a:r>
            <a:r>
              <a:rPr lang="en-US" sz="2000" dirty="0" smtClean="0"/>
              <a:t> </a:t>
            </a:r>
            <a:r>
              <a:rPr lang="en-US" sz="2000" dirty="0" err="1" smtClean="0"/>
              <a:t>anwendbar</a:t>
            </a:r>
            <a:r>
              <a:rPr lang="en-US" sz="2000" dirty="0" smtClean="0"/>
              <a:t> </a:t>
            </a:r>
            <a:r>
              <a:rPr lang="en-US" sz="2000" dirty="0" smtClean="0"/>
              <a:t>auf Hindi und </a:t>
            </a:r>
            <a:r>
              <a:rPr lang="en-US" sz="2000" dirty="0" err="1" smtClean="0"/>
              <a:t>Chinesisch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22</a:t>
            </a:fld>
            <a:endParaRPr lang="de-D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57400" y="852782"/>
            <a:ext cx="146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chemeClr val="accent1"/>
                </a:solidFill>
              </a:rPr>
              <a:t>&gt;10 Sprachen</a:t>
            </a:r>
            <a:endParaRPr lang="de-DE" sz="16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81600" y="861596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chemeClr val="accent1"/>
                </a:solidFill>
              </a:rPr>
              <a:t>7 Formate</a:t>
            </a:r>
            <a:endParaRPr lang="de-DE" sz="16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1800" y="861596"/>
            <a:ext cx="116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accent1"/>
                </a:solidFill>
              </a:rPr>
              <a:t>4</a:t>
            </a:r>
            <a:r>
              <a:rPr lang="de-DE" sz="1600" dirty="0" smtClean="0">
                <a:solidFill>
                  <a:schemeClr val="accent1"/>
                </a:solidFill>
              </a:rPr>
              <a:t> Theorien</a:t>
            </a:r>
            <a:endParaRPr lang="de-DE" sz="1600" dirty="0">
              <a:solidFill>
                <a:schemeClr val="accent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533400" y="3057978"/>
            <a:ext cx="784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01000" y="2343150"/>
            <a:ext cx="110806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800" dirty="0" smtClean="0"/>
              <a:t>TextLink/DimLex</a:t>
            </a:r>
            <a:endParaRPr lang="de-DE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8001000" y="3131332"/>
            <a:ext cx="110806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1800" dirty="0" smtClean="0"/>
              <a:t>eigene</a:t>
            </a:r>
          </a:p>
          <a:p>
            <a:pPr algn="ctr"/>
            <a:r>
              <a:rPr lang="de-DE" sz="1800" dirty="0" smtClean="0"/>
              <a:t>Konverter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807481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DimLex Deutsch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5257800" cy="3398044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DimLex-XML Exzerpt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23</a:t>
            </a:fld>
            <a:endParaRPr lang="de-DE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33550"/>
            <a:ext cx="4938713" cy="316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495800" y="1200150"/>
            <a:ext cx="4267200" cy="3398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dirty="0" smtClean="0"/>
              <a:t>Stede &amp; Umbach (1998)</a:t>
            </a:r>
          </a:p>
          <a:p>
            <a:pPr lvl="1"/>
            <a:r>
              <a:rPr lang="de-DE" sz="2400" dirty="0" smtClean="0"/>
              <a:t>PDTB-Relationen nach  Scheffler </a:t>
            </a:r>
            <a:r>
              <a:rPr lang="de-DE" sz="2400" dirty="0"/>
              <a:t>&amp; Stede (2016</a:t>
            </a:r>
            <a:r>
              <a:rPr lang="de-DE" sz="2400" dirty="0" smtClean="0"/>
              <a:t>)</a:t>
            </a:r>
          </a:p>
          <a:p>
            <a:pPr marL="671512" lvl="2" indent="0">
              <a:buNone/>
            </a:pPr>
            <a:r>
              <a:rPr lang="de-DE" sz="2000" dirty="0" smtClean="0">
                <a:hlinkClick r:id="rId4"/>
              </a:rPr>
              <a:t>https://github.com/discourse-lab/dimlex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245170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914400" y="1885950"/>
            <a:ext cx="1981200" cy="250632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tangle 19"/>
          <p:cNvSpPr/>
          <p:nvPr/>
        </p:nvSpPr>
        <p:spPr>
          <a:xfrm>
            <a:off x="1066800" y="2136582"/>
            <a:ext cx="2743200" cy="38100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tangle 20"/>
          <p:cNvSpPr/>
          <p:nvPr/>
        </p:nvSpPr>
        <p:spPr>
          <a:xfrm>
            <a:off x="1066800" y="4008762"/>
            <a:ext cx="4648200" cy="347952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DimLex Deutsch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 smtClean="0"/>
                  <a:t>DimLex-XML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0" smtClean="0">
                            <a:latin typeface="Cambria Math"/>
                          </a:rPr>
                          <m:t>⇒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𝑋𝑆𝐿𝑇</m:t>
                        </m:r>
                      </m:sub>
                    </m:sSub>
                  </m:oMath>
                </a14:m>
                <a:r>
                  <a:rPr lang="de-DE" dirty="0" smtClean="0"/>
                  <a:t> OntoLex </a:t>
                </a:r>
                <a:endParaRPr lang="de-D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704" t="-21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24</a:t>
            </a:fld>
            <a:endParaRPr lang="de-DE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33550"/>
            <a:ext cx="4938713" cy="316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6984418" y="1426029"/>
            <a:ext cx="1626182" cy="3203121"/>
            <a:chOff x="685800" y="1273628"/>
            <a:chExt cx="1626182" cy="3203121"/>
          </a:xfrm>
        </p:grpSpPr>
        <p:sp>
          <p:nvSpPr>
            <p:cNvPr id="14" name="Rectangle 13"/>
            <p:cNvSpPr/>
            <p:nvPr/>
          </p:nvSpPr>
          <p:spPr>
            <a:xfrm>
              <a:off x="804334" y="3151855"/>
              <a:ext cx="864043" cy="50483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3912" y="2409255"/>
              <a:ext cx="938331" cy="552788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04334" y="1414236"/>
              <a:ext cx="864043" cy="552788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Picture 2" descr="Lemon_OntoLex_Core.png"/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70" r="18958"/>
            <a:stretch/>
          </p:blipFill>
          <p:spPr bwMode="auto">
            <a:xfrm>
              <a:off x="699773" y="1377379"/>
              <a:ext cx="1572035" cy="3042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1721596" y="2602635"/>
              <a:ext cx="550212" cy="415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61770" y="4061743"/>
              <a:ext cx="550212" cy="415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009803" y="1273628"/>
              <a:ext cx="262005" cy="18675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85800" y="2518646"/>
              <a:ext cx="66024" cy="2914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85800" y="3381594"/>
              <a:ext cx="97465" cy="2914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01962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324600" y="2703314"/>
            <a:ext cx="2412842" cy="1925836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/>
          <p:cNvSpPr/>
          <p:nvPr/>
        </p:nvSpPr>
        <p:spPr>
          <a:xfrm>
            <a:off x="1066800" y="2571750"/>
            <a:ext cx="3657600" cy="1425768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/>
          <p:cNvSpPr/>
          <p:nvPr/>
        </p:nvSpPr>
        <p:spPr>
          <a:xfrm>
            <a:off x="914400" y="1885950"/>
            <a:ext cx="1981200" cy="250632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/>
          <p:cNvSpPr/>
          <p:nvPr/>
        </p:nvSpPr>
        <p:spPr>
          <a:xfrm>
            <a:off x="1066800" y="2136582"/>
            <a:ext cx="2743200" cy="38100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DimLex Deutsch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 smtClean="0"/>
                  <a:t>DimLex-XML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0" smtClean="0">
                            <a:latin typeface="Cambria Math"/>
                          </a:rPr>
                          <m:t>⇒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𝑋𝑆𝐿𝑇</m:t>
                        </m:r>
                      </m:sub>
                    </m:sSub>
                  </m:oMath>
                </a14:m>
                <a:r>
                  <a:rPr lang="de-DE" dirty="0" smtClean="0"/>
                  <a:t> OntoLex + </a:t>
                </a:r>
                <a:r>
                  <a:rPr lang="de-DE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freie Ergänzungen</a:t>
                </a:r>
                <a:endParaRPr lang="de-DE" sz="1200" dirty="0" smtClean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de-DE" sz="1200" dirty="0"/>
                  <a:t>	</a:t>
                </a:r>
                <a:r>
                  <a:rPr lang="de-DE" sz="1200" dirty="0" smtClean="0"/>
                  <a:t>					             </a:t>
                </a:r>
                <a:r>
                  <a:rPr lang="de-DE" sz="1600" b="1" dirty="0" smtClean="0">
                    <a:solidFill>
                      <a:schemeClr val="accent3"/>
                    </a:solidFill>
                  </a:rPr>
                  <a:t>(markiert durch </a:t>
                </a:r>
                <a:r>
                  <a:rPr lang="de-DE" sz="1600" b="1" i="1" dirty="0" smtClean="0">
                    <a:solidFill>
                      <a:schemeClr val="accent3"/>
                    </a:solidFill>
                  </a:rPr>
                  <a:t>dimlex:</a:t>
                </a:r>
                <a:r>
                  <a:rPr lang="de-DE" sz="1600" b="1" dirty="0" smtClean="0">
                    <a:solidFill>
                      <a:schemeClr val="accent3"/>
                    </a:solidFill>
                  </a:rPr>
                  <a:t>)</a:t>
                </a:r>
                <a:endParaRPr lang="de-DE" b="1" dirty="0" smtClean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704" t="-21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25</a:t>
            </a:fld>
            <a:endParaRPr lang="de-DE" alt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66800" y="4008762"/>
            <a:ext cx="4648200" cy="347952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33550"/>
            <a:ext cx="4938713" cy="316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09895" y="2800350"/>
            <a:ext cx="227979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freie Ergänzungen</a:t>
            </a:r>
          </a:p>
          <a:p>
            <a:r>
              <a:rPr lang="de-DE" sz="2000" dirty="0" smtClean="0"/>
              <a:t>für </a:t>
            </a:r>
            <a:r>
              <a:rPr lang="de-DE" sz="2000" i="1" dirty="0" smtClean="0"/>
              <a:t>alle </a:t>
            </a:r>
            <a:r>
              <a:rPr lang="de-DE" sz="2000" dirty="0" smtClean="0"/>
              <a:t>XML-</a:t>
            </a:r>
          </a:p>
          <a:p>
            <a:r>
              <a:rPr lang="de-DE" sz="2000" dirty="0" smtClean="0"/>
              <a:t>Elemente und </a:t>
            </a:r>
          </a:p>
          <a:p>
            <a:r>
              <a:rPr lang="de-DE" sz="2000" dirty="0" smtClean="0"/>
              <a:t>-Attribute</a:t>
            </a:r>
          </a:p>
          <a:p>
            <a:pPr marL="342900" indent="-342900">
              <a:buFont typeface="Symbol"/>
              <a:buChar char="Þ"/>
            </a:pPr>
            <a:r>
              <a:rPr lang="de-DE" sz="1800" dirty="0" smtClean="0"/>
              <a:t>verlustfreie* </a:t>
            </a:r>
          </a:p>
          <a:p>
            <a:pPr>
              <a:tabLst>
                <a:tab pos="358775" algn="l"/>
              </a:tabLst>
            </a:pPr>
            <a:r>
              <a:rPr lang="de-DE" sz="1800" dirty="0" smtClean="0"/>
              <a:t>	Repräsentation</a:t>
            </a:r>
          </a:p>
          <a:p>
            <a:pPr>
              <a:tabLst>
                <a:tab pos="358775" algn="l"/>
              </a:tabLst>
            </a:pPr>
            <a:r>
              <a:rPr lang="de-DE" sz="1400" dirty="0"/>
              <a:t>	</a:t>
            </a:r>
            <a:r>
              <a:rPr lang="de-DE" sz="1400" dirty="0" smtClean="0"/>
              <a:t>* nicht standardisiert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30082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929352" y="2071398"/>
            <a:ext cx="5105400" cy="347952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/>
          <p:cNvSpPr/>
          <p:nvPr/>
        </p:nvSpPr>
        <p:spPr>
          <a:xfrm>
            <a:off x="3929352" y="1123950"/>
            <a:ext cx="5105400" cy="1121424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3925676" y="1123950"/>
            <a:ext cx="3694324" cy="19005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/>
          <p:cNvSpPr/>
          <p:nvPr/>
        </p:nvSpPr>
        <p:spPr>
          <a:xfrm>
            <a:off x="3925676" y="971549"/>
            <a:ext cx="2094123" cy="190949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037183"/>
            <a:ext cx="5081588" cy="1388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urved Down Arrow 5"/>
          <p:cNvSpPr/>
          <p:nvPr/>
        </p:nvSpPr>
        <p:spPr>
          <a:xfrm rot="18205901">
            <a:off x="967619" y="1459283"/>
            <a:ext cx="3276253" cy="1440388"/>
          </a:xfrm>
          <a:prstGeom prst="curved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66800" y="1885950"/>
            <a:ext cx="23622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DimLex Deutsch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400" y="2899750"/>
            <a:ext cx="3124200" cy="1282988"/>
          </a:xfrm>
        </p:spPr>
        <p:txBody>
          <a:bodyPr/>
          <a:lstStyle/>
          <a:p>
            <a:pPr marL="0" indent="0">
              <a:buNone/>
            </a:pPr>
            <a:r>
              <a:rPr lang="de-DE" sz="2800" dirty="0" smtClean="0"/>
              <a:t>DimLex-RDF</a:t>
            </a:r>
          </a:p>
          <a:p>
            <a:r>
              <a:rPr lang="de-DE" sz="2400" dirty="0" smtClean="0"/>
              <a:t>OntoLex-Konzepte</a:t>
            </a:r>
          </a:p>
          <a:p>
            <a:r>
              <a:rPr lang="de-DE" sz="2400" dirty="0" smtClean="0"/>
              <a:t>gleiche Struktur</a:t>
            </a:r>
          </a:p>
          <a:p>
            <a:r>
              <a:rPr lang="de-DE" sz="2400" dirty="0" smtClean="0"/>
              <a:t>verlustfrei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26</a:t>
            </a:fld>
            <a:endParaRPr lang="de-DE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1066800" y="2571750"/>
            <a:ext cx="3657600" cy="1425768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/>
          <p:cNvSpPr/>
          <p:nvPr/>
        </p:nvSpPr>
        <p:spPr>
          <a:xfrm>
            <a:off x="914400" y="1885950"/>
            <a:ext cx="1981200" cy="250632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/>
          <p:cNvSpPr/>
          <p:nvPr/>
        </p:nvSpPr>
        <p:spPr>
          <a:xfrm>
            <a:off x="1066800" y="2136582"/>
            <a:ext cx="2743200" cy="38100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/>
          <p:cNvSpPr/>
          <p:nvPr/>
        </p:nvSpPr>
        <p:spPr>
          <a:xfrm>
            <a:off x="1066800" y="4008762"/>
            <a:ext cx="4648200" cy="347952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33550"/>
            <a:ext cx="4938713" cy="316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590800" y="895350"/>
                <a:ext cx="10057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 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𝑋𝑆𝐿𝑇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895350"/>
                <a:ext cx="1005788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378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DimLex </a:t>
            </a:r>
            <a:r>
              <a:rPr lang="de-DE" dirty="0" smtClean="0"/>
              <a:t>Deutsch als RDF Graph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27</a:t>
            </a:fld>
            <a:endParaRPr lang="de-DE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27902"/>
            <a:ext cx="4343400" cy="4333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29352" y="2071398"/>
            <a:ext cx="5105400" cy="347952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3929352" y="1123950"/>
            <a:ext cx="5105400" cy="1121424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/>
          <p:cNvSpPr/>
          <p:nvPr/>
        </p:nvSpPr>
        <p:spPr>
          <a:xfrm>
            <a:off x="3925676" y="1123950"/>
            <a:ext cx="3694324" cy="19005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/>
          <p:cNvSpPr/>
          <p:nvPr/>
        </p:nvSpPr>
        <p:spPr>
          <a:xfrm>
            <a:off x="3925676" y="971549"/>
            <a:ext cx="2094123" cy="190949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037183"/>
            <a:ext cx="5081588" cy="1388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867400" y="2899750"/>
            <a:ext cx="3124200" cy="128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de-DE" sz="2800" smtClean="0"/>
              <a:t>DimLex-RDF</a:t>
            </a:r>
          </a:p>
          <a:p>
            <a:r>
              <a:rPr lang="de-DE" sz="2400" smtClean="0"/>
              <a:t>OntoLex-Konzepte</a:t>
            </a:r>
          </a:p>
          <a:p>
            <a:r>
              <a:rPr lang="de-DE" sz="2400" smtClean="0"/>
              <a:t>gleiche Struktur</a:t>
            </a:r>
          </a:p>
          <a:p>
            <a:r>
              <a:rPr lang="de-DE" sz="2400" smtClean="0"/>
              <a:t>verlustfrei</a:t>
            </a:r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2111219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Verknüpfung mit OLiA (SPARQL)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28</a:t>
            </a:fld>
            <a:endParaRPr lang="de-DE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" r="273" b="67416"/>
          <a:stretch/>
        </p:blipFill>
        <p:spPr bwMode="auto">
          <a:xfrm>
            <a:off x="304800" y="1262609"/>
            <a:ext cx="8520628" cy="705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 bwMode="auto">
          <a:xfrm>
            <a:off x="457200" y="3898106"/>
            <a:ext cx="8534400" cy="883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dirty="0" smtClean="0"/>
              <a:t>Die PDTB-Ontologie ist ihrerseits mit OLiA verknüpft, usw.</a:t>
            </a:r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6477000" y="1567409"/>
            <a:ext cx="25146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800" dirty="0" smtClean="0"/>
              <a:t>lade die PDTB-Ontologie</a:t>
            </a:r>
          </a:p>
          <a:p>
            <a:pPr algn="ctr"/>
            <a:r>
              <a:rPr lang="de-DE" sz="1800" dirty="0" smtClean="0"/>
              <a:t>(aus dem Web)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688896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Verknüpfung mit OLiA (SPARQL)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29</a:t>
            </a:fld>
            <a:endParaRPr lang="de-DE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" r="273" b="37418"/>
          <a:stretch/>
        </p:blipFill>
        <p:spPr bwMode="auto">
          <a:xfrm>
            <a:off x="304800" y="1262610"/>
            <a:ext cx="8520628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 bwMode="auto">
          <a:xfrm>
            <a:off x="457200" y="3898106"/>
            <a:ext cx="8534400" cy="883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dirty="0" smtClean="0"/>
              <a:t>Die PDTB-Ontologie ist ihrerseits mit OLiA verknüpft, usw.</a:t>
            </a:r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6477000" y="1567409"/>
            <a:ext cx="25146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800" dirty="0" smtClean="0"/>
              <a:t>lade die PDTB-Ontologie</a:t>
            </a:r>
          </a:p>
          <a:p>
            <a:pPr algn="ctr"/>
            <a:r>
              <a:rPr lang="de-DE" sz="1800" dirty="0" smtClean="0"/>
              <a:t>(aus dem Web)</a:t>
            </a:r>
            <a:endParaRPr lang="de-DE" sz="18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6" t="53641" r="273" b="37418"/>
          <a:stretch/>
        </p:blipFill>
        <p:spPr bwMode="auto">
          <a:xfrm>
            <a:off x="533400" y="2449542"/>
            <a:ext cx="7498278" cy="198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477000" y="2264877"/>
            <a:ext cx="25146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800" dirty="0" smtClean="0"/>
              <a:t>erzeuge Verknüpfung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589484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Diskursmarker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Zeigen an, wie eine Äußerung </a:t>
                </a:r>
                <a:r>
                  <a:rPr lang="de-DE" dirty="0" smtClean="0"/>
                  <a:t>mit </a:t>
                </a:r>
                <a:r>
                  <a:rPr lang="de-DE" dirty="0" smtClean="0"/>
                  <a:t>ihrem Diskurskontext zu verbinden ist</a:t>
                </a:r>
              </a:p>
              <a:p>
                <a:pPr lvl="1"/>
                <a:r>
                  <a:rPr lang="de-DE" dirty="0" smtClean="0"/>
                  <a:t>lexikalische Mittel (z.B. Adverbien, Phrasen), um eine </a:t>
                </a:r>
                <a:r>
                  <a:rPr lang="de-DE" i="1" dirty="0" smtClean="0"/>
                  <a:t>Diskursrelation </a:t>
                </a:r>
                <a:r>
                  <a:rPr lang="de-DE" dirty="0" smtClean="0"/>
                  <a:t>(</a:t>
                </a:r>
                <a:r>
                  <a:rPr lang="de-DE" i="1" dirty="0" smtClean="0"/>
                  <a:t>Kohärenzrelation</a:t>
                </a:r>
                <a:r>
                  <a:rPr lang="de-DE" dirty="0" smtClean="0"/>
                  <a:t>) auszudrücken</a:t>
                </a:r>
              </a:p>
              <a:p>
                <a:pPr lvl="2"/>
                <a:r>
                  <a:rPr lang="de-DE" dirty="0" smtClean="0"/>
                  <a:t>Hans kann nicht gehen. ...</a:t>
                </a:r>
              </a:p>
              <a:p>
                <a:pPr lvl="3">
                  <a:tabLst>
                    <a:tab pos="2152650" algn="l"/>
                  </a:tabLst>
                </a:pPr>
                <a:r>
                  <a:rPr lang="de-DE" b="1" dirty="0" smtClean="0"/>
                  <a:t>Und</a:t>
                </a:r>
                <a:r>
                  <a:rPr lang="de-DE" dirty="0" smtClean="0"/>
                  <a:t> 	auch Maria ist es nicht möglich.</a:t>
                </a:r>
              </a:p>
              <a:p>
                <a:pPr lvl="3">
                  <a:tabLst>
                    <a:tab pos="2152650" algn="l"/>
                  </a:tabLst>
                </a:pPr>
                <a:r>
                  <a:rPr lang="de-DE" b="1" dirty="0" smtClean="0"/>
                  <a:t>Daher</a:t>
                </a:r>
                <a:r>
                  <a:rPr lang="de-DE" dirty="0" smtClean="0"/>
                  <a:t> 	ist es auch Maria nicht möglich.</a:t>
                </a:r>
              </a:p>
              <a:p>
                <a:pPr lvl="3">
                  <a:tabLst>
                    <a:tab pos="2152650" algn="l"/>
                  </a:tabLst>
                </a:pPr>
                <a:r>
                  <a:rPr lang="de-DE" b="1" dirty="0" smtClean="0"/>
                  <a:t>Aber</a:t>
                </a:r>
                <a:r>
                  <a:rPr lang="de-DE" dirty="0"/>
                  <a:t>	</a:t>
                </a:r>
                <a:r>
                  <a:rPr lang="de-DE" dirty="0" smtClean="0"/>
                  <a:t>auch Maria ist es nicht möglich.</a:t>
                </a:r>
              </a:p>
              <a:p>
                <a:pPr lvl="3">
                  <a:tabLst>
                    <a:tab pos="2152650" algn="l"/>
                  </a:tabLst>
                </a:pP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/>
                      </a:rPr>
                      <m:t>∅</m:t>
                    </m:r>
                  </m:oMath>
                </a14:m>
                <a:r>
                  <a:rPr lang="de-DE" dirty="0" smtClean="0"/>
                  <a:t>	Auch Maria ist es nicht möglich.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2154" b="-134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3</a:t>
            </a:fld>
            <a:endParaRPr lang="de-D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340995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>
                <a:solidFill>
                  <a:schemeClr val="accent2"/>
                </a:solidFill>
              </a:rPr>
              <a:t>additive</a:t>
            </a:r>
            <a:endParaRPr lang="de-DE" sz="2000" i="1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1133" y="379095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>
                <a:solidFill>
                  <a:schemeClr val="accent2"/>
                </a:solidFill>
              </a:rPr>
              <a:t>kausale</a:t>
            </a:r>
            <a:endParaRPr lang="de-DE" sz="2000" i="1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8996" y="4171950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>
                <a:solidFill>
                  <a:schemeClr val="accent2"/>
                </a:solidFill>
              </a:rPr>
              <a:t>kontrastive</a:t>
            </a:r>
            <a:endParaRPr lang="de-DE" sz="2000" i="1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0081" y="4530864"/>
            <a:ext cx="1707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i="1" dirty="0" smtClean="0">
                <a:solidFill>
                  <a:schemeClr val="accent2"/>
                </a:solidFill>
              </a:rPr>
              <a:t>implizite</a:t>
            </a:r>
          </a:p>
          <a:p>
            <a:pPr algn="ctr"/>
            <a:r>
              <a:rPr lang="de-DE" sz="2000" i="1" dirty="0" smtClean="0">
                <a:solidFill>
                  <a:schemeClr val="accent2"/>
                </a:solidFill>
              </a:rPr>
              <a:t>(unmarkierte)</a:t>
            </a:r>
            <a:endParaRPr lang="de-DE" sz="2000" i="1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89157" y="4000440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>
                <a:solidFill>
                  <a:schemeClr val="accent2"/>
                </a:solidFill>
              </a:rPr>
              <a:t>Relation</a:t>
            </a:r>
            <a:endParaRPr lang="de-DE" sz="2000" i="1" dirty="0">
              <a:solidFill>
                <a:schemeClr val="accent2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7649680" y="3409950"/>
            <a:ext cx="198920" cy="1600200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997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Verknüpfung mit OLiA (SPARQL)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30</a:t>
            </a:fld>
            <a:endParaRPr lang="de-DE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" r="273" b="-971"/>
          <a:stretch/>
        </p:blipFill>
        <p:spPr bwMode="auto">
          <a:xfrm>
            <a:off x="304800" y="1262609"/>
            <a:ext cx="8520628" cy="2223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 bwMode="auto">
          <a:xfrm>
            <a:off x="457200" y="3898106"/>
            <a:ext cx="8534400" cy="883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dirty="0" smtClean="0"/>
              <a:t>Die PDTB-Ontologie ist ihrerseits mit OLiA verknüpft, usw.</a:t>
            </a:r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6477000" y="1567409"/>
            <a:ext cx="25146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800" dirty="0" smtClean="0"/>
              <a:t>lade die PDTB-Ontologie</a:t>
            </a:r>
          </a:p>
          <a:p>
            <a:pPr algn="ctr"/>
            <a:r>
              <a:rPr lang="de-DE" sz="1800" dirty="0" smtClean="0"/>
              <a:t>(aus dem Web)</a:t>
            </a:r>
            <a:endParaRPr lang="de-DE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6477000" y="2264877"/>
            <a:ext cx="25146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800" dirty="0" smtClean="0"/>
              <a:t>erzeuge Verknüpfung</a:t>
            </a:r>
            <a:endParaRPr lang="de-DE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6705600" y="2682869"/>
            <a:ext cx="22860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800" dirty="0" smtClean="0"/>
              <a:t>wenn PDTB-Label = dimlex:sense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589484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Verknüpfte OntoLex-Inventorien</a:t>
            </a:r>
            <a:br>
              <a:rPr lang="de-DE" dirty="0" smtClean="0"/>
            </a:br>
            <a:r>
              <a:rPr lang="de-DE" sz="1600" b="0" dirty="0" smtClean="0">
                <a:hlinkClick r:id="rId2"/>
              </a:rPr>
              <a:t>http</a:t>
            </a:r>
            <a:r>
              <a:rPr lang="de-DE" sz="1600" b="0" dirty="0" smtClean="0">
                <a:hlinkClick r:id="rId2"/>
              </a:rPr>
              <a:t>://github.com/acoli-repo/rdf4discourse/</a:t>
            </a:r>
            <a:r>
              <a:rPr lang="de-DE" sz="1600" b="0" dirty="0" smtClean="0"/>
              <a:t> </a:t>
            </a:r>
            <a:endParaRPr lang="de-DE" sz="16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31</a:t>
            </a:fld>
            <a:endParaRPr lang="de-DE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80"/>
          <a:stretch/>
        </p:blipFill>
        <p:spPr bwMode="auto">
          <a:xfrm>
            <a:off x="838200" y="1243206"/>
            <a:ext cx="7608976" cy="369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1597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Nutzung: Anfragen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4800600"/>
            <a:ext cx="2133600" cy="342900"/>
          </a:xfrm>
        </p:spPr>
        <p:txBody>
          <a:bodyPr/>
          <a:lstStyle/>
          <a:p>
            <a:fld id="{DF4DF032-40E7-4198-BBCB-DA8E7ED0C5DD}" type="slidenum">
              <a:rPr lang="de-DE" altLang="en-US" smtClean="0"/>
              <a:pPr/>
              <a:t>32</a:t>
            </a:fld>
            <a:endParaRPr lang="de-DE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 bwMode="auto">
              <a:xfrm>
                <a:off x="457200" y="2724150"/>
                <a:ext cx="8229600" cy="18740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None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r>
                  <a:rPr lang="de-DE" sz="2400" dirty="0" smtClean="0"/>
                  <a:t>Diskursmarker </a:t>
                </a:r>
                <a14:m>
                  <m:oMath xmlns:m="http://schemas.openxmlformats.org/officeDocument/2006/math">
                    <m:r>
                      <a:rPr lang="de-DE" sz="2400" b="1" i="1">
                        <a:latin typeface="Cambria Math"/>
                      </a:rPr>
                      <m:t>↦</m:t>
                    </m:r>
                  </m:oMath>
                </a14:m>
                <a:r>
                  <a:rPr lang="de-DE" sz="2400" dirty="0" smtClean="0"/>
                  <a:t> PDTB-Relation </a:t>
                </a:r>
                <a14:m>
                  <m:oMath xmlns:m="http://schemas.openxmlformats.org/officeDocument/2006/math">
                    <m:r>
                      <a:rPr lang="de-DE" sz="2400" b="1" i="1">
                        <a:latin typeface="Cambria Math"/>
                      </a:rPr>
                      <m:t>↦</m:t>
                    </m:r>
                  </m:oMath>
                </a14:m>
                <a:r>
                  <a:rPr lang="de-DE" sz="2400" dirty="0" smtClean="0"/>
                  <a:t> Diskursmarker</a:t>
                </a:r>
              </a:p>
              <a:p>
                <a:pPr lvl="1"/>
                <a:r>
                  <a:rPr lang="de-DE" sz="2000" dirty="0" smtClean="0"/>
                  <a:t>für einen gegebenen Diskursmarker, bestimme bedeutungsgleiche Marker (z.B. in einer anderen Sprache)</a:t>
                </a:r>
                <a:endParaRPr lang="de-DE" sz="2000" dirty="0"/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2724150"/>
                <a:ext cx="8229600" cy="1874044"/>
              </a:xfrm>
              <a:prstGeom prst="rect">
                <a:avLst/>
              </a:prstGeom>
              <a:blipFill rotWithShape="1">
                <a:blip r:embed="rId2"/>
                <a:stretch>
                  <a:fillRect l="-1111" t="-26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7987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772400" y="1581150"/>
            <a:ext cx="1219200" cy="228600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smtClean="0"/>
                  <a:t>Diskursmarker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/>
                      </a:rPr>
                      <m:t>↦</m:t>
                    </m:r>
                  </m:oMath>
                </a14:m>
                <a:r>
                  <a:rPr lang="de-DE" dirty="0" smtClean="0"/>
                  <a:t> Relation (DiscMar, Englisch)</a:t>
                </a:r>
                <a:endParaRPr lang="de-DE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481" t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33</a:t>
            </a:fld>
            <a:endParaRPr lang="de-DE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1000" y="895350"/>
            <a:ext cx="7543800" cy="3048000"/>
            <a:chOff x="381000" y="895350"/>
            <a:chExt cx="6023907" cy="2428875"/>
          </a:xfrm>
        </p:grpSpPr>
        <p:sp>
          <p:nvSpPr>
            <p:cNvPr id="10" name="Rectangle 9"/>
            <p:cNvSpPr/>
            <p:nvPr/>
          </p:nvSpPr>
          <p:spPr>
            <a:xfrm>
              <a:off x="609600" y="2082588"/>
              <a:ext cx="5181600" cy="412961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600" y="2486025"/>
              <a:ext cx="5181600" cy="38100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2254" y="2867025"/>
              <a:ext cx="5188946" cy="23812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895350"/>
              <a:ext cx="6023907" cy="2428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304800" y="4095750"/>
            <a:ext cx="8382000" cy="707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 smtClean="0"/>
              <a:t>Diese Anfrage und alle folgenden können online über Webservices (z.B. </a:t>
            </a:r>
            <a:r>
              <a:rPr lang="de-DE" sz="2000" dirty="0" smtClean="0">
                <a:hlinkClick r:id="rId4"/>
              </a:rPr>
              <a:t>http://sparql.org</a:t>
            </a:r>
            <a:r>
              <a:rPr lang="de-DE" sz="2000" dirty="0" smtClean="0"/>
              <a:t>) ausgeführt werden. Keine Datenbankinstallation notwendig.</a:t>
            </a:r>
            <a:endParaRPr lang="de-DE" sz="2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7836495" y="1660304"/>
            <a:ext cx="1078905" cy="2130646"/>
            <a:chOff x="685800" y="1273628"/>
            <a:chExt cx="1626182" cy="3203121"/>
          </a:xfrm>
        </p:grpSpPr>
        <p:sp>
          <p:nvSpPr>
            <p:cNvPr id="16" name="Rectangle 15"/>
            <p:cNvSpPr/>
            <p:nvPr/>
          </p:nvSpPr>
          <p:spPr>
            <a:xfrm>
              <a:off x="804334" y="3151855"/>
              <a:ext cx="864043" cy="50483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63912" y="2409255"/>
              <a:ext cx="938331" cy="552788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04334" y="1414236"/>
              <a:ext cx="864043" cy="552788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" name="Picture 2" descr="Lemon_OntoLex_Core.png"/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70" r="18958"/>
            <a:stretch/>
          </p:blipFill>
          <p:spPr bwMode="auto">
            <a:xfrm>
              <a:off x="699773" y="1377379"/>
              <a:ext cx="1572035" cy="3042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1721596" y="2602635"/>
              <a:ext cx="550212" cy="415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761770" y="4061743"/>
              <a:ext cx="550212" cy="415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09803" y="1273628"/>
              <a:ext cx="262005" cy="18675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85800" y="2518646"/>
              <a:ext cx="66024" cy="2914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85800" y="3381594"/>
              <a:ext cx="97465" cy="2914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607684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162800" y="1060451"/>
            <a:ext cx="1676400" cy="3644899"/>
            <a:chOff x="7239000" y="1276350"/>
            <a:chExt cx="1143000" cy="2730499"/>
          </a:xfrm>
        </p:grpSpPr>
        <p:sp>
          <p:nvSpPr>
            <p:cNvPr id="43" name="Rectangle 42"/>
            <p:cNvSpPr/>
            <p:nvPr/>
          </p:nvSpPr>
          <p:spPr>
            <a:xfrm>
              <a:off x="7315200" y="2834011"/>
              <a:ext cx="1066800" cy="1172838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239000" y="1276350"/>
              <a:ext cx="1143000" cy="1172838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3" name="Group 32"/>
            <p:cNvGrpSpPr/>
            <p:nvPr/>
          </p:nvGrpSpPr>
          <p:grpSpPr>
            <a:xfrm rot="10800000">
              <a:off x="7575550" y="2692063"/>
              <a:ext cx="473619" cy="1175086"/>
              <a:chOff x="685800" y="1377381"/>
              <a:chExt cx="1078907" cy="2684364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804334" y="3151855"/>
                <a:ext cx="864043" cy="504839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63912" y="2409255"/>
                <a:ext cx="938331" cy="552788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04334" y="1414236"/>
                <a:ext cx="864043" cy="552788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7" name="Picture 2" descr="Lemon_OntoLex_Core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70" r="28949" b="11762"/>
              <a:stretch/>
            </p:blipFill>
            <p:spPr bwMode="auto">
              <a:xfrm>
                <a:off x="699776" y="1377381"/>
                <a:ext cx="1064931" cy="2684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Rectangle 40"/>
              <p:cNvSpPr/>
              <p:nvPr/>
            </p:nvSpPr>
            <p:spPr>
              <a:xfrm>
                <a:off x="685800" y="2518646"/>
                <a:ext cx="66024" cy="2914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85800" y="3381594"/>
                <a:ext cx="97465" cy="2914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7563207" y="1355503"/>
              <a:ext cx="713862" cy="1402173"/>
              <a:chOff x="685800" y="1273628"/>
              <a:chExt cx="1626182" cy="3203121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804334" y="3151855"/>
                <a:ext cx="864043" cy="504839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63912" y="2409255"/>
                <a:ext cx="938331" cy="552788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04334" y="1414236"/>
                <a:ext cx="864043" cy="552788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6" name="Picture 2" descr="Lemon_OntoLex_Core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70" r="18958"/>
              <a:stretch/>
            </p:blipFill>
            <p:spPr bwMode="auto">
              <a:xfrm>
                <a:off x="699773" y="1377379"/>
                <a:ext cx="1572035" cy="304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1721596" y="2602635"/>
                <a:ext cx="550212" cy="4150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761770" y="4061743"/>
                <a:ext cx="550212" cy="4150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009803" y="1273628"/>
                <a:ext cx="262005" cy="18675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685800" y="2518646"/>
                <a:ext cx="66024" cy="2914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685800" y="3381594"/>
                <a:ext cx="97465" cy="2914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0" name="Rectangle 19"/>
          <p:cNvSpPr/>
          <p:nvPr/>
        </p:nvSpPr>
        <p:spPr>
          <a:xfrm>
            <a:off x="609600" y="1135182"/>
            <a:ext cx="6248400" cy="358752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4" name="Rectangle 13"/>
          <p:cNvSpPr/>
          <p:nvPr/>
        </p:nvSpPr>
        <p:spPr>
          <a:xfrm>
            <a:off x="838200" y="3454014"/>
            <a:ext cx="5943600" cy="50586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838200" y="3160230"/>
            <a:ext cx="5943600" cy="284259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/>
          <p:cNvSpPr/>
          <p:nvPr/>
        </p:nvSpPr>
        <p:spPr>
          <a:xfrm>
            <a:off x="838201" y="2952750"/>
            <a:ext cx="5943600" cy="238125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smtClean="0"/>
                  <a:t>Englisch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 </m:t>
                    </m:r>
                  </m:oMath>
                </a14:m>
                <a:r>
                  <a:rPr lang="de-DE" dirty="0" smtClean="0"/>
                  <a:t>Relation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 </m:t>
                    </m:r>
                  </m:oMath>
                </a14:m>
                <a:r>
                  <a:rPr lang="de-DE" dirty="0" smtClean="0"/>
                  <a:t> Deutsch</a:t>
                </a:r>
                <a:endParaRPr lang="de-DE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4"/>
                <a:stretch>
                  <a:fillRect l="-1481" t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838200" y="2446890"/>
            <a:ext cx="5943600" cy="50586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0"/>
          <p:cNvSpPr/>
          <p:nvPr/>
        </p:nvSpPr>
        <p:spPr>
          <a:xfrm>
            <a:off x="838200" y="2153106"/>
            <a:ext cx="5943600" cy="284259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/>
          <p:cNvSpPr/>
          <p:nvPr/>
        </p:nvSpPr>
        <p:spPr>
          <a:xfrm>
            <a:off x="838201" y="1945626"/>
            <a:ext cx="5943600" cy="238125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34</a:t>
            </a:fld>
            <a:endParaRPr lang="de-DE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1945626"/>
            <a:ext cx="5943600" cy="100712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/>
          <p:cNvSpPr/>
          <p:nvPr/>
        </p:nvSpPr>
        <p:spPr>
          <a:xfrm>
            <a:off x="838200" y="2952750"/>
            <a:ext cx="5943600" cy="10071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tangle 20"/>
          <p:cNvSpPr/>
          <p:nvPr/>
        </p:nvSpPr>
        <p:spPr>
          <a:xfrm>
            <a:off x="6477000" y="3640087"/>
            <a:ext cx="914400" cy="57104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DimLex</a:t>
            </a:r>
          </a:p>
          <a:p>
            <a:pPr algn="ctr"/>
            <a:r>
              <a:rPr lang="de-DE" sz="1600" dirty="0" smtClean="0"/>
              <a:t>Deutsch</a:t>
            </a:r>
            <a:endParaRPr lang="de-DE" sz="1600" dirty="0"/>
          </a:p>
        </p:txBody>
      </p:sp>
      <p:sp>
        <p:nvSpPr>
          <p:cNvPr id="22" name="Rectangle 21"/>
          <p:cNvSpPr/>
          <p:nvPr/>
        </p:nvSpPr>
        <p:spPr>
          <a:xfrm>
            <a:off x="605010" y="1412226"/>
            <a:ext cx="6252990" cy="30480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04875"/>
            <a:ext cx="642937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477000" y="1581150"/>
            <a:ext cx="914400" cy="57104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DiscMar</a:t>
            </a:r>
          </a:p>
          <a:p>
            <a:pPr algn="ctr"/>
            <a:r>
              <a:rPr lang="de-DE" sz="1600" dirty="0" smtClean="0"/>
              <a:t>Englisch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707782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Einbeziehung der Ontologie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Anfragen nach </a:t>
            </a:r>
            <a:r>
              <a:rPr lang="de-DE" i="1" dirty="0" smtClean="0"/>
              <a:t>identischen</a:t>
            </a:r>
            <a:r>
              <a:rPr lang="de-DE" dirty="0" smtClean="0"/>
              <a:t> Diskursrelationen sind auch in TextLink machbar</a:t>
            </a:r>
          </a:p>
          <a:p>
            <a:r>
              <a:rPr lang="de-DE" dirty="0" smtClean="0"/>
              <a:t>ABER: DiscMar </a:t>
            </a:r>
            <a:r>
              <a:rPr lang="de-DE" dirty="0" smtClean="0"/>
              <a:t>and DimLex haben nur wenige 1:1-Entsprechungen</a:t>
            </a:r>
          </a:p>
          <a:p>
            <a:pPr lvl="1"/>
            <a:r>
              <a:rPr lang="de-DE" dirty="0" smtClean="0"/>
              <a:t>DiscMar (englisch): 	5 Diskursrelationen</a:t>
            </a:r>
          </a:p>
          <a:p>
            <a:pPr lvl="1"/>
            <a:r>
              <a:rPr lang="de-DE" dirty="0" smtClean="0"/>
              <a:t>DimLex (deutsch): 	18 Diskursrelationen</a:t>
            </a:r>
          </a:p>
          <a:p>
            <a:pPr marL="696912" lvl="2" indent="0">
              <a:buNone/>
            </a:pPr>
            <a:r>
              <a:rPr lang="de-DE" dirty="0" smtClean="0"/>
              <a:t>=&gt; </a:t>
            </a:r>
            <a:r>
              <a:rPr lang="de-DE" dirty="0" smtClean="0"/>
              <a:t>Subsumption: Erweitere die Suche </a:t>
            </a:r>
            <a:r>
              <a:rPr lang="de-DE" dirty="0" smtClean="0"/>
              <a:t>auf Unterklassen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35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988120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362200" y="2486025"/>
            <a:ext cx="1981200" cy="22860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1447800" y="1984182"/>
            <a:ext cx="6553200" cy="22860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Englisch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 </m:t>
                    </m:r>
                  </m:oMath>
                </a14:m>
                <a:r>
                  <a:rPr lang="de-DE" dirty="0"/>
                  <a:t>Relation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 </m:t>
                    </m:r>
                  </m:oMath>
                </a14:m>
                <a:r>
                  <a:rPr lang="de-DE" dirty="0" smtClean="0"/>
                  <a:t>Ontologie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 </m:t>
                    </m:r>
                  </m:oMath>
                </a14:m>
                <a:r>
                  <a:rPr lang="de-DE" dirty="0"/>
                  <a:t> Deutsch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481" t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36</a:t>
            </a:fld>
            <a:endParaRPr lang="de-DE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00150"/>
            <a:ext cx="6553200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419350"/>
            <a:ext cx="7305675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4337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362200" y="2486025"/>
            <a:ext cx="1981200" cy="22860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1447800" y="1984182"/>
            <a:ext cx="6553200" cy="22860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smtClean="0"/>
                  <a:t>Englisch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 </m:t>
                    </m:r>
                  </m:oMath>
                </a14:m>
                <a:r>
                  <a:rPr lang="de-DE" dirty="0"/>
                  <a:t>Relation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 </m:t>
                    </m:r>
                  </m:oMath>
                </a14:m>
                <a:r>
                  <a:rPr lang="de-DE" dirty="0" smtClean="0"/>
                  <a:t>Ontologie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 </m:t>
                    </m:r>
                  </m:oMath>
                </a14:m>
                <a:r>
                  <a:rPr lang="de-DE" dirty="0"/>
                  <a:t> Deutsch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481" t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37</a:t>
            </a:fld>
            <a:endParaRPr lang="de-DE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00150"/>
            <a:ext cx="6553200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419350"/>
            <a:ext cx="7305675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481925" y="4462790"/>
            <a:ext cx="3799502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mtClean="0"/>
              <a:t>alles andere bleibt gleich</a:t>
            </a:r>
            <a:endParaRPr lang="de-DE" dirty="0"/>
          </a:p>
        </p:txBody>
      </p:sp>
      <p:sp>
        <p:nvSpPr>
          <p:cNvPr id="3" name="TextBox 2"/>
          <p:cNvSpPr txBox="1"/>
          <p:nvPr/>
        </p:nvSpPr>
        <p:spPr>
          <a:xfrm>
            <a:off x="4532906" y="1200150"/>
            <a:ext cx="4327147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Lade das Annotationsmodell</a:t>
            </a:r>
            <a:endParaRPr lang="de-DE" dirty="0"/>
          </a:p>
        </p:txBody>
      </p:sp>
      <p:sp>
        <p:nvSpPr>
          <p:cNvPr id="10" name="TextBox 9"/>
          <p:cNvSpPr txBox="1"/>
          <p:nvPr/>
        </p:nvSpPr>
        <p:spPr>
          <a:xfrm>
            <a:off x="4469527" y="2338715"/>
            <a:ext cx="3889591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Durchsuche Unterklassen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9812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Weitere Anfragen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über Theorien hinweg</a:t>
                </a:r>
              </a:p>
              <a:p>
                <a:pPr lvl="1"/>
                <a:r>
                  <a:rPr lang="de-DE" dirty="0" smtClean="0"/>
                  <a:t>Englisch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 </m:t>
                    </m:r>
                  </m:oMath>
                </a14:m>
                <a:r>
                  <a:rPr lang="de-DE" dirty="0" smtClean="0"/>
                  <a:t>PDTB-Relation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 </m:t>
                    </m:r>
                  </m:oMath>
                </a14:m>
                <a:r>
                  <a:rPr lang="de-DE" dirty="0" smtClean="0"/>
                  <a:t>Konzept (OLiA)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↦</m:t>
                    </m:r>
                  </m:oMath>
                </a14:m>
                <a:r>
                  <a:rPr lang="de-DE" dirty="0" smtClean="0"/>
                  <a:t> RST-Relation</a:t>
                </a:r>
              </a:p>
              <a:p>
                <a:pPr lvl="2"/>
                <a:r>
                  <a:rPr lang="de-DE" dirty="0" smtClean="0"/>
                  <a:t>ganz analog</a:t>
                </a:r>
              </a:p>
              <a:p>
                <a:pPr lvl="3"/>
                <a:r>
                  <a:rPr lang="de-DE" dirty="0" smtClean="0"/>
                  <a:t>lade Annotationsmodelle für PDTB und RST</a:t>
                </a:r>
              </a:p>
              <a:p>
                <a:pPr lvl="3"/>
                <a:r>
                  <a:rPr lang="de-DE" dirty="0" smtClean="0"/>
                  <a:t>lade OLiA und dessen Verknüpfung</a:t>
                </a:r>
              </a:p>
              <a:p>
                <a:pPr lvl="3"/>
                <a:r>
                  <a:rPr lang="de-DE" dirty="0" smtClean="0"/>
                  <a:t>Inferenz / Suche: folge </a:t>
                </a:r>
                <a:r>
                  <a:rPr lang="de-DE" i="1" dirty="0" smtClean="0"/>
                  <a:t>rdfs:subClassOf</a:t>
                </a:r>
                <a:endParaRPr lang="de-DE" dirty="0" smtClean="0"/>
              </a:p>
              <a:p>
                <a:pPr lvl="2"/>
                <a:r>
                  <a:rPr lang="de-DE" dirty="0" smtClean="0"/>
                  <a:t>exportiere das Ergebnis als Tabelle</a:t>
                </a:r>
                <a:endParaRPr lang="de-D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2154" b="-14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38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4054237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Nutzung</a:t>
            </a:r>
            <a:endParaRPr lang="de-D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Wozu brauchen wir multilingual verknüpfte </a:t>
            </a:r>
            <a:r>
              <a:rPr lang="de-DE" dirty="0" smtClean="0"/>
              <a:t>Diskursmarker-Inventorien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4800600"/>
            <a:ext cx="2133600" cy="342900"/>
          </a:xfrm>
        </p:spPr>
        <p:txBody>
          <a:bodyPr/>
          <a:lstStyle/>
          <a:p>
            <a:fld id="{DF4DF032-40E7-4198-BBCB-DA8E7ED0C5DD}" type="slidenum">
              <a:rPr lang="de-DE" altLang="en-US" smtClean="0"/>
              <a:pPr/>
              <a:t>39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824612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Diskursmarkerinventorien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Für mehrere Sprachen wurden Diskursmarkerinventorien entwickelt</a:t>
            </a:r>
          </a:p>
          <a:p>
            <a:pPr lvl="1"/>
            <a:r>
              <a:rPr lang="de-DE" dirty="0"/>
              <a:t>bilden Diskursmarker auf Funktionen (Relationen) ab</a:t>
            </a:r>
          </a:p>
          <a:p>
            <a:pPr lvl="1"/>
            <a:r>
              <a:rPr lang="de-DE" dirty="0" smtClean="0"/>
              <a:t>unterstützen </a:t>
            </a:r>
            <a:r>
              <a:rPr lang="de-DE" dirty="0" smtClean="0"/>
              <a:t>Diskursparsing &amp; dessen </a:t>
            </a:r>
            <a:r>
              <a:rPr lang="de-DE" dirty="0" smtClean="0"/>
              <a:t>Anwendungen</a:t>
            </a:r>
            <a:endParaRPr lang="de-DE" dirty="0" smtClean="0"/>
          </a:p>
          <a:p>
            <a:r>
              <a:rPr lang="de-DE" dirty="0" smtClean="0"/>
              <a:t>Verschiedene Format, verschiedene Theorien</a:t>
            </a:r>
          </a:p>
          <a:p>
            <a:pPr lvl="1">
              <a:buFont typeface="Symbol"/>
              <a:buChar char="Þ"/>
            </a:pPr>
            <a:r>
              <a:rPr lang="de-DE" dirty="0" smtClean="0"/>
              <a:t>Beitrag hier: Konsolidierung, Integration, Nutzung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4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1794502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Induktion von Diskursannotationen</a:t>
            </a:r>
            <a:br>
              <a:rPr lang="de-DE" dirty="0" smtClean="0"/>
            </a:br>
            <a:r>
              <a:rPr lang="de-DE" dirty="0" smtClean="0"/>
              <a:t>Auf Basis von Parallelkorpora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Gegeben ein </a:t>
            </a:r>
            <a:r>
              <a:rPr lang="de-DE" u="sng" dirty="0" smtClean="0"/>
              <a:t>mehrfach</a:t>
            </a:r>
            <a:r>
              <a:rPr lang="de-DE" dirty="0" smtClean="0"/>
              <a:t> übersetzter Text</a:t>
            </a:r>
          </a:p>
          <a:p>
            <a:pPr lvl="1"/>
            <a:r>
              <a:rPr lang="de-DE" dirty="0" smtClean="0"/>
              <a:t>Annotiere Quellsprachen nach (möglichen) Diskursmarkern und -relationen gemäß </a:t>
            </a:r>
            <a:r>
              <a:rPr lang="de-DE" i="1" dirty="0" smtClean="0"/>
              <a:t>einer</a:t>
            </a:r>
            <a:r>
              <a:rPr lang="de-DE" dirty="0" smtClean="0"/>
              <a:t> Theorie</a:t>
            </a:r>
          </a:p>
          <a:p>
            <a:pPr lvl="1"/>
            <a:r>
              <a:rPr lang="de-DE" i="1" dirty="0" smtClean="0"/>
              <a:t>Aus der Überlappung dieser Annotationen</a:t>
            </a:r>
            <a:r>
              <a:rPr lang="de-DE" dirty="0" smtClean="0"/>
              <a:t> kann die Diskursfunktion im Kontext abgeleitet werden</a:t>
            </a:r>
          </a:p>
          <a:p>
            <a:r>
              <a:rPr lang="de-DE" dirty="0" smtClean="0"/>
              <a:t>Sofern es übersetzte Texte gibt, ist das für jede beliebige Sprache möglich</a:t>
            </a:r>
          </a:p>
          <a:p>
            <a:pPr lvl="1"/>
            <a:r>
              <a:rPr lang="de-DE" dirty="0" smtClean="0"/>
              <a:t>Bayrisch?</a:t>
            </a:r>
          </a:p>
          <a:p>
            <a:pPr lvl="1"/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40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3481811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Sturmibibl (1998)</a:t>
            </a:r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76350"/>
            <a:ext cx="5715000" cy="762000"/>
          </a:xfrm>
        </p:spPr>
        <p:txBody>
          <a:bodyPr/>
          <a:lstStyle/>
          <a:p>
            <a:r>
              <a:rPr lang="de-DE" dirty="0" smtClean="0"/>
              <a:t>vollständige Bibelübersetzung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66750"/>
            <a:ext cx="3706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hlinkClick r:id="rId2"/>
              </a:rPr>
              <a:t>https://</a:t>
            </a:r>
            <a:r>
              <a:rPr lang="de-DE" sz="1600" dirty="0" smtClean="0">
                <a:hlinkClick r:id="rId2"/>
              </a:rPr>
              <a:t>bar.wikipedia.org/wiki/Sturmibibl</a:t>
            </a:r>
            <a:endParaRPr lang="de-DE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50" y="1809750"/>
            <a:ext cx="4476750" cy="294780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5"/>
          <p:cNvSpPr txBox="1">
            <a:spLocks/>
          </p:cNvSpPr>
          <p:nvPr/>
        </p:nvSpPr>
        <p:spPr bwMode="auto">
          <a:xfrm>
            <a:off x="304800" y="1840706"/>
            <a:ext cx="4114800" cy="3398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1"/>
            <a:r>
              <a:rPr lang="de-DE" sz="2400" dirty="0" smtClean="0"/>
              <a:t>800.000 Tokens</a:t>
            </a:r>
          </a:p>
          <a:p>
            <a:pPr lvl="1"/>
            <a:r>
              <a:rPr lang="de-DE" sz="2400" dirty="0" smtClean="0"/>
              <a:t>“Bayrische Buchsprache”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5919" y="4757556"/>
            <a:ext cx="3182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hlinkClick r:id="rId4"/>
              </a:rPr>
              <a:t>https://</a:t>
            </a:r>
            <a:r>
              <a:rPr lang="de-DE" sz="1200" dirty="0" smtClean="0">
                <a:hlinkClick r:id="rId4"/>
              </a:rPr>
              <a:t>bibeltext.com/bairisch/leviticus/8.htm</a:t>
            </a:r>
            <a:r>
              <a:rPr lang="de-DE" sz="1200" dirty="0" smtClean="0"/>
              <a:t> </a:t>
            </a:r>
            <a:endParaRPr lang="de-DE" sz="1200" dirty="0"/>
          </a:p>
        </p:txBody>
      </p:sp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457200" y="2876550"/>
            <a:ext cx="4114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dirty="0" smtClean="0"/>
              <a:t>aligniert mit &gt; 100 Sprachen</a:t>
            </a:r>
            <a:endParaRPr lang="de-DE" dirty="0" smtClean="0"/>
          </a:p>
          <a:p>
            <a:pPr marL="344487" lvl="1" indent="0">
              <a:buNone/>
            </a:pPr>
            <a:r>
              <a:rPr lang="de-DE" sz="1600" dirty="0">
                <a:hlinkClick r:id="rId5"/>
              </a:rPr>
              <a:t>https://</a:t>
            </a:r>
            <a:r>
              <a:rPr lang="de-DE" sz="1600" dirty="0" smtClean="0">
                <a:hlinkClick r:id="rId5"/>
              </a:rPr>
              <a:t>github.com/acoli-repo/acoli-corpora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1562573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57172" y="205067"/>
            <a:ext cx="8228110" cy="8578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2"/>
          <p:cNvSpPr/>
          <p:nvPr/>
        </p:nvSpPr>
        <p:spPr>
          <a:xfrm>
            <a:off x="457172" y="1203299"/>
            <a:ext cx="8228110" cy="29819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8" name="Picture 117"/>
          <p:cNvPicPr/>
          <p:nvPr/>
        </p:nvPicPr>
        <p:blipFill>
          <a:blip r:embed="rId2"/>
          <a:srcRect r="35717" b="85181"/>
          <a:stretch/>
        </p:blipFill>
        <p:spPr>
          <a:xfrm>
            <a:off x="497664" y="1057336"/>
            <a:ext cx="7817635" cy="43495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8082" cy="854869"/>
          </a:xfrm>
        </p:spPr>
        <p:txBody>
          <a:bodyPr/>
          <a:lstStyle/>
          <a:p>
            <a:r>
              <a:rPr lang="en-US" i="1" spc="-1" dirty="0"/>
              <a:t>Aft </a:t>
            </a:r>
            <a:r>
              <a:rPr lang="en-US" i="1" spc="-1" dirty="0" err="1"/>
              <a:t>naam</a:t>
            </a:r>
            <a:r>
              <a:rPr lang="en-US" i="1" spc="-1" dirty="0"/>
              <a:t> s </a:t>
            </a:r>
            <a:r>
              <a:rPr lang="en-US" i="1" spc="-1" dirty="0" err="1"/>
              <a:t>ien</a:t>
            </a:r>
            <a:r>
              <a:rPr lang="en-US" i="1" spc="-1" dirty="0"/>
              <a:t> </a:t>
            </a:r>
            <a:r>
              <a:rPr lang="en-US" i="1" spc="-1" dirty="0" err="1"/>
              <a:t>dyr</a:t>
            </a:r>
            <a:r>
              <a:rPr lang="en-US" i="1" spc="-1" dirty="0"/>
              <a:t> </a:t>
            </a:r>
            <a:r>
              <a:rPr lang="en-US" i="1" spc="-1" dirty="0" err="1"/>
              <a:t>Mosen</a:t>
            </a:r>
            <a:r>
              <a:rPr lang="en-US" i="1" spc="-1" dirty="0"/>
              <a:t> wider </a:t>
            </a:r>
            <a:r>
              <a:rPr lang="en-US" i="1" spc="-1" dirty="0" err="1" smtClean="0"/>
              <a:t>ab</a:t>
            </a:r>
            <a:r>
              <a:rPr lang="en-US" i="1" spc="-1" dirty="0" smtClean="0"/>
              <a:t> </a:t>
            </a:r>
            <a:r>
              <a:rPr lang="en-US" spc="-1" dirty="0" smtClean="0"/>
              <a:t>(LEV.8.28)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6387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457172" y="205067"/>
            <a:ext cx="8228110" cy="8578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2"/>
          <p:cNvSpPr/>
          <p:nvPr/>
        </p:nvSpPr>
        <p:spPr>
          <a:xfrm>
            <a:off x="457172" y="1203299"/>
            <a:ext cx="8228110" cy="29819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2" name="Picture 121"/>
          <p:cNvPicPr/>
          <p:nvPr/>
        </p:nvPicPr>
        <p:blipFill>
          <a:blip r:embed="rId2"/>
          <a:srcRect r="35717" b="85181"/>
          <a:stretch/>
        </p:blipFill>
        <p:spPr>
          <a:xfrm>
            <a:off x="497664" y="1057336"/>
            <a:ext cx="7817635" cy="434951"/>
          </a:xfrm>
          <a:prstGeom prst="rect">
            <a:avLst/>
          </a:prstGeom>
          <a:ln>
            <a:noFill/>
          </a:ln>
        </p:spPr>
      </p:pic>
      <p:pic>
        <p:nvPicPr>
          <p:cNvPr id="123" name="Picture 122"/>
          <p:cNvPicPr/>
          <p:nvPr/>
        </p:nvPicPr>
        <p:blipFill>
          <a:blip r:embed="rId3"/>
          <a:srcRect r="35487"/>
          <a:stretch/>
        </p:blipFill>
        <p:spPr>
          <a:xfrm>
            <a:off x="486888" y="1045580"/>
            <a:ext cx="7836902" cy="2850366"/>
          </a:xfrm>
          <a:prstGeom prst="rect">
            <a:avLst/>
          </a:prstGeom>
          <a:ln>
            <a:noFill/>
          </a:ln>
        </p:spPr>
      </p:pic>
      <p:sp>
        <p:nvSpPr>
          <p:cNvPr id="124" name="CustomShape 4"/>
          <p:cNvSpPr/>
          <p:nvPr/>
        </p:nvSpPr>
        <p:spPr>
          <a:xfrm>
            <a:off x="414720" y="1741763"/>
            <a:ext cx="8211129" cy="190731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5" name="Picture 124"/>
          <p:cNvPicPr/>
          <p:nvPr/>
        </p:nvPicPr>
        <p:blipFill>
          <a:blip r:embed="rId3"/>
          <a:srcRect l="64449" r="644" b="43563"/>
          <a:stretch/>
        </p:blipFill>
        <p:spPr>
          <a:xfrm>
            <a:off x="486888" y="3400585"/>
            <a:ext cx="4240267" cy="1607882"/>
          </a:xfrm>
          <a:prstGeom prst="rect">
            <a:avLst/>
          </a:prstGeom>
          <a:ln>
            <a:noFill/>
          </a:ln>
        </p:spPr>
      </p:pic>
      <p:sp>
        <p:nvSpPr>
          <p:cNvPr id="126" name="CustomShape 5"/>
          <p:cNvSpPr/>
          <p:nvPr/>
        </p:nvSpPr>
        <p:spPr>
          <a:xfrm flipV="1">
            <a:off x="414720" y="4228690"/>
            <a:ext cx="4810425" cy="6632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6"/>
          <p:cNvSpPr/>
          <p:nvPr/>
        </p:nvSpPr>
        <p:spPr>
          <a:xfrm flipV="1">
            <a:off x="1033208" y="3648755"/>
            <a:ext cx="708290" cy="6632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spc="-1" dirty="0"/>
              <a:t>Aft </a:t>
            </a:r>
            <a:r>
              <a:rPr lang="en-US" i="1" spc="-1" dirty="0" err="1"/>
              <a:t>naam</a:t>
            </a:r>
            <a:r>
              <a:rPr lang="en-US" i="1" spc="-1" dirty="0"/>
              <a:t> s </a:t>
            </a:r>
            <a:r>
              <a:rPr lang="en-US" i="1" spc="-1" dirty="0" err="1"/>
              <a:t>ien</a:t>
            </a:r>
            <a:r>
              <a:rPr lang="en-US" i="1" spc="-1" dirty="0"/>
              <a:t> </a:t>
            </a:r>
            <a:r>
              <a:rPr lang="en-US" i="1" spc="-1" dirty="0" err="1"/>
              <a:t>dyr</a:t>
            </a:r>
            <a:r>
              <a:rPr lang="en-US" i="1" spc="-1" dirty="0"/>
              <a:t> </a:t>
            </a:r>
            <a:r>
              <a:rPr lang="en-US" i="1" spc="-1" dirty="0" err="1"/>
              <a:t>Mosen</a:t>
            </a:r>
            <a:r>
              <a:rPr lang="en-US" i="1" spc="-1" dirty="0"/>
              <a:t> wider </a:t>
            </a:r>
            <a:r>
              <a:rPr lang="en-US" i="1" spc="-1" dirty="0" err="1"/>
              <a:t>ab</a:t>
            </a:r>
            <a:r>
              <a:rPr lang="en-US" i="1" spc="-1" dirty="0"/>
              <a:t> </a:t>
            </a:r>
            <a:r>
              <a:rPr lang="en-US" spc="-1" dirty="0"/>
              <a:t>(LEV.8.28)</a:t>
            </a:r>
            <a:endParaRPr lang="de-DE" dirty="0"/>
          </a:p>
        </p:txBody>
      </p:sp>
      <p:sp>
        <p:nvSpPr>
          <p:cNvPr id="7" name="Rectangle 6"/>
          <p:cNvSpPr/>
          <p:nvPr/>
        </p:nvSpPr>
        <p:spPr>
          <a:xfrm>
            <a:off x="533400" y="3350274"/>
            <a:ext cx="4267200" cy="999965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049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457172" y="205067"/>
            <a:ext cx="8228110" cy="8578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2"/>
          <p:cNvSpPr/>
          <p:nvPr/>
        </p:nvSpPr>
        <p:spPr>
          <a:xfrm>
            <a:off x="457172" y="1203299"/>
            <a:ext cx="8228110" cy="29819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1" name="Picture 130"/>
          <p:cNvPicPr/>
          <p:nvPr/>
        </p:nvPicPr>
        <p:blipFill>
          <a:blip r:embed="rId2"/>
          <a:srcRect r="35717" b="85181"/>
          <a:stretch/>
        </p:blipFill>
        <p:spPr>
          <a:xfrm>
            <a:off x="497664" y="1057336"/>
            <a:ext cx="7817635" cy="434951"/>
          </a:xfrm>
          <a:prstGeom prst="rect">
            <a:avLst/>
          </a:prstGeom>
          <a:ln>
            <a:noFill/>
          </a:ln>
        </p:spPr>
      </p:pic>
      <p:pic>
        <p:nvPicPr>
          <p:cNvPr id="132" name="Picture 131"/>
          <p:cNvPicPr/>
          <p:nvPr/>
        </p:nvPicPr>
        <p:blipFill>
          <a:blip r:embed="rId3"/>
          <a:srcRect r="35487"/>
          <a:stretch/>
        </p:blipFill>
        <p:spPr>
          <a:xfrm>
            <a:off x="486888" y="1045580"/>
            <a:ext cx="7836902" cy="2850366"/>
          </a:xfrm>
          <a:prstGeom prst="rect">
            <a:avLst/>
          </a:prstGeom>
          <a:ln>
            <a:noFill/>
          </a:ln>
        </p:spPr>
      </p:pic>
      <p:sp>
        <p:nvSpPr>
          <p:cNvPr id="133" name="CustomShape 4"/>
          <p:cNvSpPr/>
          <p:nvPr/>
        </p:nvSpPr>
        <p:spPr>
          <a:xfrm>
            <a:off x="414720" y="1907645"/>
            <a:ext cx="8211129" cy="174143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4" name="Picture 133"/>
          <p:cNvPicPr/>
          <p:nvPr/>
        </p:nvPicPr>
        <p:blipFill>
          <a:blip r:embed="rId3"/>
          <a:srcRect l="64449" r="644" b="43563"/>
          <a:stretch/>
        </p:blipFill>
        <p:spPr>
          <a:xfrm>
            <a:off x="486888" y="3400585"/>
            <a:ext cx="4240267" cy="1607882"/>
          </a:xfrm>
          <a:prstGeom prst="rect">
            <a:avLst/>
          </a:prstGeom>
          <a:ln>
            <a:noFill/>
          </a:ln>
        </p:spPr>
      </p:pic>
      <p:sp>
        <p:nvSpPr>
          <p:cNvPr id="135" name="CustomShape 5"/>
          <p:cNvSpPr/>
          <p:nvPr/>
        </p:nvSpPr>
        <p:spPr>
          <a:xfrm flipV="1">
            <a:off x="663552" y="4726336"/>
            <a:ext cx="4561593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6"/>
          <p:cNvSpPr/>
          <p:nvPr/>
        </p:nvSpPr>
        <p:spPr>
          <a:xfrm flipV="1">
            <a:off x="1244160" y="3648755"/>
            <a:ext cx="497337" cy="6632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1"/>
          <p:cNvSpPr/>
          <p:nvPr/>
        </p:nvSpPr>
        <p:spPr>
          <a:xfrm>
            <a:off x="457172" y="205067"/>
            <a:ext cx="8228110" cy="8578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Title 4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en-US" i="1" spc="-1" dirty="0"/>
              <a:t>Aft </a:t>
            </a:r>
            <a:r>
              <a:rPr lang="en-US" i="1" spc="-1" dirty="0" err="1"/>
              <a:t>naam</a:t>
            </a:r>
            <a:r>
              <a:rPr lang="en-US" i="1" spc="-1" dirty="0"/>
              <a:t> s </a:t>
            </a:r>
            <a:r>
              <a:rPr lang="en-US" i="1" spc="-1" dirty="0" err="1"/>
              <a:t>ien</a:t>
            </a:r>
            <a:r>
              <a:rPr lang="en-US" i="1" spc="-1" dirty="0"/>
              <a:t> </a:t>
            </a:r>
            <a:r>
              <a:rPr lang="en-US" i="1" spc="-1" dirty="0" err="1"/>
              <a:t>dyr</a:t>
            </a:r>
            <a:r>
              <a:rPr lang="en-US" i="1" spc="-1" dirty="0"/>
              <a:t> </a:t>
            </a:r>
            <a:r>
              <a:rPr lang="en-US" i="1" spc="-1" dirty="0" err="1"/>
              <a:t>Mosen</a:t>
            </a:r>
            <a:r>
              <a:rPr lang="en-US" i="1" spc="-1" dirty="0"/>
              <a:t> wider </a:t>
            </a:r>
            <a:r>
              <a:rPr lang="en-US" i="1" spc="-1" dirty="0" err="1"/>
              <a:t>ab</a:t>
            </a:r>
            <a:r>
              <a:rPr lang="en-US" i="1" spc="-1" dirty="0"/>
              <a:t> </a:t>
            </a:r>
            <a:r>
              <a:rPr lang="en-US" spc="-1" dirty="0"/>
              <a:t>(LEV.8.28)</a:t>
            </a: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533400" y="3350274"/>
            <a:ext cx="4267200" cy="1376062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996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457172" y="205067"/>
            <a:ext cx="8228110" cy="8578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2"/>
          <p:cNvSpPr/>
          <p:nvPr/>
        </p:nvSpPr>
        <p:spPr>
          <a:xfrm>
            <a:off x="457172" y="1203299"/>
            <a:ext cx="8228110" cy="29819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0" name="Picture 139"/>
          <p:cNvPicPr/>
          <p:nvPr/>
        </p:nvPicPr>
        <p:blipFill>
          <a:blip r:embed="rId2"/>
          <a:srcRect r="35717" b="85181"/>
          <a:stretch/>
        </p:blipFill>
        <p:spPr>
          <a:xfrm>
            <a:off x="497664" y="1057336"/>
            <a:ext cx="7817635" cy="434951"/>
          </a:xfrm>
          <a:prstGeom prst="rect">
            <a:avLst/>
          </a:prstGeom>
          <a:ln>
            <a:noFill/>
          </a:ln>
        </p:spPr>
      </p:pic>
      <p:pic>
        <p:nvPicPr>
          <p:cNvPr id="141" name="Picture 140"/>
          <p:cNvPicPr/>
          <p:nvPr/>
        </p:nvPicPr>
        <p:blipFill>
          <a:blip r:embed="rId3"/>
          <a:srcRect r="35487"/>
          <a:stretch/>
        </p:blipFill>
        <p:spPr>
          <a:xfrm>
            <a:off x="486888" y="1045580"/>
            <a:ext cx="7836902" cy="2850366"/>
          </a:xfrm>
          <a:prstGeom prst="rect">
            <a:avLst/>
          </a:prstGeom>
          <a:ln>
            <a:noFill/>
          </a:ln>
        </p:spPr>
      </p:pic>
      <p:sp>
        <p:nvSpPr>
          <p:cNvPr id="142" name="CustomShape 4"/>
          <p:cNvSpPr/>
          <p:nvPr/>
        </p:nvSpPr>
        <p:spPr>
          <a:xfrm>
            <a:off x="414720" y="2156469"/>
            <a:ext cx="8211129" cy="149261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3" name="Picture 142"/>
          <p:cNvPicPr/>
          <p:nvPr/>
        </p:nvPicPr>
        <p:blipFill>
          <a:blip r:embed="rId3"/>
          <a:srcRect l="64449" r="644" b="43563"/>
          <a:stretch/>
        </p:blipFill>
        <p:spPr>
          <a:xfrm>
            <a:off x="486888" y="3400585"/>
            <a:ext cx="4240267" cy="160788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CustomShape 5"/>
          <p:cNvSpPr/>
          <p:nvPr/>
        </p:nvSpPr>
        <p:spPr>
          <a:xfrm flipV="1">
            <a:off x="1012962" y="4726989"/>
            <a:ext cx="695881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6"/>
          <p:cNvSpPr/>
          <p:nvPr/>
        </p:nvSpPr>
        <p:spPr>
          <a:xfrm flipV="1">
            <a:off x="1244160" y="3648755"/>
            <a:ext cx="497337" cy="6632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Rectangle 13"/>
          <p:cNvSpPr/>
          <p:nvPr/>
        </p:nvSpPr>
        <p:spPr>
          <a:xfrm>
            <a:off x="533400" y="3350273"/>
            <a:ext cx="4267200" cy="1658193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le 4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en-US" i="1" spc="-1" dirty="0"/>
              <a:t>Aft </a:t>
            </a:r>
            <a:r>
              <a:rPr lang="en-US" i="1" spc="-1" dirty="0" err="1"/>
              <a:t>naam</a:t>
            </a:r>
            <a:r>
              <a:rPr lang="en-US" i="1" spc="-1" dirty="0"/>
              <a:t> s </a:t>
            </a:r>
            <a:r>
              <a:rPr lang="en-US" i="1" spc="-1" dirty="0" err="1"/>
              <a:t>ien</a:t>
            </a:r>
            <a:r>
              <a:rPr lang="en-US" i="1" spc="-1" dirty="0"/>
              <a:t> </a:t>
            </a:r>
            <a:r>
              <a:rPr lang="en-US" i="1" spc="-1" dirty="0" err="1"/>
              <a:t>dyr</a:t>
            </a:r>
            <a:r>
              <a:rPr lang="en-US" i="1" spc="-1" dirty="0"/>
              <a:t> </a:t>
            </a:r>
            <a:r>
              <a:rPr lang="en-US" i="1" spc="-1" dirty="0" err="1"/>
              <a:t>Mosen</a:t>
            </a:r>
            <a:r>
              <a:rPr lang="en-US" i="1" spc="-1" dirty="0"/>
              <a:t> wider </a:t>
            </a:r>
            <a:r>
              <a:rPr lang="en-US" i="1" spc="-1" dirty="0" err="1"/>
              <a:t>ab</a:t>
            </a:r>
            <a:r>
              <a:rPr lang="en-US" i="1" spc="-1" dirty="0"/>
              <a:t> </a:t>
            </a:r>
            <a:r>
              <a:rPr lang="en-US" spc="-1" dirty="0"/>
              <a:t>(LEV.8.28)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284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2"/>
          <p:cNvSpPr/>
          <p:nvPr/>
        </p:nvSpPr>
        <p:spPr>
          <a:xfrm>
            <a:off x="457172" y="1203299"/>
            <a:ext cx="8228110" cy="29819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9" name="Picture 148"/>
          <p:cNvPicPr/>
          <p:nvPr/>
        </p:nvPicPr>
        <p:blipFill>
          <a:blip r:embed="rId2"/>
          <a:srcRect r="35717" b="85181"/>
          <a:stretch/>
        </p:blipFill>
        <p:spPr>
          <a:xfrm>
            <a:off x="497664" y="1057336"/>
            <a:ext cx="7817635" cy="434951"/>
          </a:xfrm>
          <a:prstGeom prst="rect">
            <a:avLst/>
          </a:prstGeom>
          <a:ln>
            <a:noFill/>
          </a:ln>
        </p:spPr>
      </p:pic>
      <p:pic>
        <p:nvPicPr>
          <p:cNvPr id="150" name="Picture 149"/>
          <p:cNvPicPr/>
          <p:nvPr/>
        </p:nvPicPr>
        <p:blipFill>
          <a:blip r:embed="rId3"/>
          <a:srcRect r="35487"/>
          <a:stretch/>
        </p:blipFill>
        <p:spPr>
          <a:xfrm>
            <a:off x="486888" y="1045580"/>
            <a:ext cx="7836902" cy="2850366"/>
          </a:xfrm>
          <a:prstGeom prst="rect">
            <a:avLst/>
          </a:prstGeom>
          <a:ln>
            <a:noFill/>
          </a:ln>
        </p:spPr>
      </p:pic>
      <p:sp>
        <p:nvSpPr>
          <p:cNvPr id="151" name="CustomShape 4"/>
          <p:cNvSpPr/>
          <p:nvPr/>
        </p:nvSpPr>
        <p:spPr>
          <a:xfrm>
            <a:off x="0" y="2322351"/>
            <a:ext cx="8211129" cy="140967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2" name="Picture 151"/>
          <p:cNvPicPr/>
          <p:nvPr/>
        </p:nvPicPr>
        <p:blipFill>
          <a:blip r:embed="rId4"/>
          <a:srcRect r="35733"/>
          <a:stretch/>
        </p:blipFill>
        <p:spPr>
          <a:xfrm>
            <a:off x="525421" y="1080847"/>
            <a:ext cx="7735997" cy="2808242"/>
          </a:xfrm>
          <a:prstGeom prst="rect">
            <a:avLst/>
          </a:prstGeom>
          <a:ln>
            <a:noFill/>
          </a:ln>
        </p:spPr>
      </p:pic>
      <p:sp>
        <p:nvSpPr>
          <p:cNvPr id="153" name="CustomShape 5"/>
          <p:cNvSpPr/>
          <p:nvPr/>
        </p:nvSpPr>
        <p:spPr>
          <a:xfrm>
            <a:off x="414720" y="2405292"/>
            <a:ext cx="8211129" cy="124379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4" name="Picture 153"/>
          <p:cNvPicPr/>
          <p:nvPr/>
        </p:nvPicPr>
        <p:blipFill>
          <a:blip r:embed="rId3"/>
          <a:srcRect l="64449" r="644" b="43563"/>
          <a:stretch/>
        </p:blipFill>
        <p:spPr>
          <a:xfrm>
            <a:off x="486888" y="3400911"/>
            <a:ext cx="4240267" cy="1607882"/>
          </a:xfrm>
          <a:prstGeom prst="rect">
            <a:avLst/>
          </a:prstGeom>
          <a:ln>
            <a:noFill/>
          </a:ln>
        </p:spPr>
      </p:pic>
      <p:sp>
        <p:nvSpPr>
          <p:cNvPr id="155" name="CustomShape 6"/>
          <p:cNvSpPr/>
          <p:nvPr/>
        </p:nvSpPr>
        <p:spPr>
          <a:xfrm flipV="1">
            <a:off x="1012962" y="4727316"/>
            <a:ext cx="695881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7"/>
          <p:cNvSpPr/>
          <p:nvPr/>
        </p:nvSpPr>
        <p:spPr>
          <a:xfrm flipV="1">
            <a:off x="1377393" y="3649082"/>
            <a:ext cx="331449" cy="6632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Picture 156"/>
          <p:cNvPicPr/>
          <p:nvPr/>
        </p:nvPicPr>
        <p:blipFill>
          <a:blip r:embed="rId3"/>
          <a:srcRect l="64449" t="61105" r="644" b="1066"/>
          <a:stretch/>
        </p:blipFill>
        <p:spPr>
          <a:xfrm>
            <a:off x="4858429" y="3448260"/>
            <a:ext cx="4240267" cy="1077581"/>
          </a:xfrm>
          <a:prstGeom prst="rect">
            <a:avLst/>
          </a:prstGeom>
          <a:ln>
            <a:noFill/>
          </a:ln>
        </p:spPr>
      </p:pic>
      <p:sp>
        <p:nvSpPr>
          <p:cNvPr id="158" name="CustomShape 8"/>
          <p:cNvSpPr/>
          <p:nvPr/>
        </p:nvSpPr>
        <p:spPr>
          <a:xfrm flipV="1">
            <a:off x="5408994" y="3681409"/>
            <a:ext cx="695881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9"/>
          <p:cNvSpPr/>
          <p:nvPr/>
        </p:nvSpPr>
        <p:spPr>
          <a:xfrm flipV="1">
            <a:off x="5311028" y="4073257"/>
            <a:ext cx="695881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10"/>
          <p:cNvSpPr/>
          <p:nvPr/>
        </p:nvSpPr>
        <p:spPr>
          <a:xfrm flipV="1">
            <a:off x="4953000" y="4268524"/>
            <a:ext cx="4145696" cy="7402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Rectangle 18"/>
          <p:cNvSpPr/>
          <p:nvPr/>
        </p:nvSpPr>
        <p:spPr>
          <a:xfrm>
            <a:off x="533400" y="3350273"/>
            <a:ext cx="4267200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tangle 19"/>
          <p:cNvSpPr/>
          <p:nvPr/>
        </p:nvSpPr>
        <p:spPr>
          <a:xfrm>
            <a:off x="4953000" y="3350274"/>
            <a:ext cx="4145696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le 4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en-US" i="1" spc="-1" dirty="0"/>
              <a:t>Aft </a:t>
            </a:r>
            <a:r>
              <a:rPr lang="en-US" i="1" spc="-1" dirty="0" err="1"/>
              <a:t>naam</a:t>
            </a:r>
            <a:r>
              <a:rPr lang="en-US" i="1" spc="-1" dirty="0"/>
              <a:t> s </a:t>
            </a:r>
            <a:r>
              <a:rPr lang="en-US" i="1" spc="-1" dirty="0" err="1"/>
              <a:t>ien</a:t>
            </a:r>
            <a:r>
              <a:rPr lang="en-US" i="1" spc="-1" dirty="0"/>
              <a:t> </a:t>
            </a:r>
            <a:r>
              <a:rPr lang="en-US" i="1" spc="-1" dirty="0" err="1"/>
              <a:t>dyr</a:t>
            </a:r>
            <a:r>
              <a:rPr lang="en-US" i="1" spc="-1" dirty="0"/>
              <a:t> </a:t>
            </a:r>
            <a:r>
              <a:rPr lang="en-US" i="1" spc="-1" dirty="0" err="1"/>
              <a:t>Mosen</a:t>
            </a:r>
            <a:r>
              <a:rPr lang="en-US" i="1" spc="-1" dirty="0"/>
              <a:t> wider </a:t>
            </a:r>
            <a:r>
              <a:rPr lang="en-US" i="1" spc="-1" dirty="0" err="1"/>
              <a:t>ab</a:t>
            </a:r>
            <a:r>
              <a:rPr lang="en-US" i="1" spc="-1" dirty="0"/>
              <a:t> </a:t>
            </a:r>
            <a:r>
              <a:rPr lang="en-US" spc="-1" dirty="0"/>
              <a:t>(LEV.8.28)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0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2"/>
          <p:cNvSpPr/>
          <p:nvPr/>
        </p:nvSpPr>
        <p:spPr>
          <a:xfrm>
            <a:off x="457172" y="1203299"/>
            <a:ext cx="8228110" cy="29819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5" name="Picture 164"/>
          <p:cNvPicPr/>
          <p:nvPr/>
        </p:nvPicPr>
        <p:blipFill>
          <a:blip r:embed="rId2"/>
          <a:srcRect r="35487"/>
          <a:stretch/>
        </p:blipFill>
        <p:spPr>
          <a:xfrm>
            <a:off x="486888" y="1045580"/>
            <a:ext cx="7836902" cy="2850366"/>
          </a:xfrm>
          <a:prstGeom prst="rect">
            <a:avLst/>
          </a:prstGeom>
          <a:ln>
            <a:noFill/>
          </a:ln>
        </p:spPr>
      </p:pic>
      <p:sp>
        <p:nvSpPr>
          <p:cNvPr id="166" name="CustomShape 4"/>
          <p:cNvSpPr/>
          <p:nvPr/>
        </p:nvSpPr>
        <p:spPr>
          <a:xfrm>
            <a:off x="0" y="2322351"/>
            <a:ext cx="8211129" cy="140967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7" name="Picture 166"/>
          <p:cNvPicPr/>
          <p:nvPr/>
        </p:nvPicPr>
        <p:blipFill>
          <a:blip r:embed="rId3"/>
          <a:srcRect r="35733"/>
          <a:stretch/>
        </p:blipFill>
        <p:spPr>
          <a:xfrm>
            <a:off x="525421" y="1080847"/>
            <a:ext cx="7735997" cy="2808242"/>
          </a:xfrm>
          <a:prstGeom prst="rect">
            <a:avLst/>
          </a:prstGeom>
          <a:ln>
            <a:noFill/>
          </a:ln>
        </p:spPr>
      </p:pic>
      <p:sp>
        <p:nvSpPr>
          <p:cNvPr id="168" name="CustomShape 5"/>
          <p:cNvSpPr/>
          <p:nvPr/>
        </p:nvSpPr>
        <p:spPr>
          <a:xfrm>
            <a:off x="414720" y="2571174"/>
            <a:ext cx="8211129" cy="107790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9" name="Picture 168"/>
          <p:cNvPicPr/>
          <p:nvPr/>
        </p:nvPicPr>
        <p:blipFill>
          <a:blip r:embed="rId2"/>
          <a:srcRect l="64449" r="644" b="43563"/>
          <a:stretch/>
        </p:blipFill>
        <p:spPr>
          <a:xfrm>
            <a:off x="486888" y="3400911"/>
            <a:ext cx="4240267" cy="1607882"/>
          </a:xfrm>
          <a:prstGeom prst="rect">
            <a:avLst/>
          </a:prstGeom>
          <a:ln>
            <a:noFill/>
          </a:ln>
        </p:spPr>
      </p:pic>
      <p:sp>
        <p:nvSpPr>
          <p:cNvPr id="170" name="CustomShape 6"/>
          <p:cNvSpPr/>
          <p:nvPr/>
        </p:nvSpPr>
        <p:spPr>
          <a:xfrm flipV="1">
            <a:off x="1012962" y="4727316"/>
            <a:ext cx="695881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7"/>
          <p:cNvSpPr/>
          <p:nvPr/>
        </p:nvSpPr>
        <p:spPr>
          <a:xfrm flipV="1">
            <a:off x="1510626" y="3649082"/>
            <a:ext cx="230872" cy="6632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2" name="Picture 171"/>
          <p:cNvPicPr/>
          <p:nvPr/>
        </p:nvPicPr>
        <p:blipFill>
          <a:blip r:embed="rId2"/>
          <a:srcRect l="64449" t="61105" r="644" b="1066"/>
          <a:stretch/>
        </p:blipFill>
        <p:spPr>
          <a:xfrm>
            <a:off x="4858429" y="3448260"/>
            <a:ext cx="4240267" cy="1077581"/>
          </a:xfrm>
          <a:prstGeom prst="rect">
            <a:avLst/>
          </a:prstGeom>
          <a:ln>
            <a:noFill/>
          </a:ln>
        </p:spPr>
      </p:pic>
      <p:sp>
        <p:nvSpPr>
          <p:cNvPr id="173" name="CustomShape 8"/>
          <p:cNvSpPr/>
          <p:nvPr/>
        </p:nvSpPr>
        <p:spPr>
          <a:xfrm flipV="1">
            <a:off x="5408994" y="3681409"/>
            <a:ext cx="695881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9"/>
          <p:cNvSpPr/>
          <p:nvPr/>
        </p:nvSpPr>
        <p:spPr>
          <a:xfrm flipV="1">
            <a:off x="5441649" y="4073257"/>
            <a:ext cx="532605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10"/>
          <p:cNvSpPr/>
          <p:nvPr/>
        </p:nvSpPr>
        <p:spPr>
          <a:xfrm flipV="1">
            <a:off x="5213063" y="4268527"/>
            <a:ext cx="2583346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CustomShape 10"/>
          <p:cNvSpPr/>
          <p:nvPr/>
        </p:nvSpPr>
        <p:spPr>
          <a:xfrm flipV="1">
            <a:off x="4953000" y="4268524"/>
            <a:ext cx="4145696" cy="7402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Rectangle 21"/>
          <p:cNvSpPr/>
          <p:nvPr/>
        </p:nvSpPr>
        <p:spPr>
          <a:xfrm>
            <a:off x="4953000" y="3350274"/>
            <a:ext cx="4145696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tangle 22"/>
          <p:cNvSpPr/>
          <p:nvPr/>
        </p:nvSpPr>
        <p:spPr>
          <a:xfrm>
            <a:off x="533400" y="3350273"/>
            <a:ext cx="4267200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itle 4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en-US" i="1" spc="-1" dirty="0"/>
              <a:t>Aft </a:t>
            </a:r>
            <a:r>
              <a:rPr lang="en-US" i="1" spc="-1" dirty="0" err="1"/>
              <a:t>naam</a:t>
            </a:r>
            <a:r>
              <a:rPr lang="en-US" i="1" spc="-1" dirty="0"/>
              <a:t> s </a:t>
            </a:r>
            <a:r>
              <a:rPr lang="en-US" i="1" spc="-1" dirty="0" err="1"/>
              <a:t>ien</a:t>
            </a:r>
            <a:r>
              <a:rPr lang="en-US" i="1" spc="-1" dirty="0"/>
              <a:t> </a:t>
            </a:r>
            <a:r>
              <a:rPr lang="en-US" i="1" spc="-1" dirty="0" err="1"/>
              <a:t>dyr</a:t>
            </a:r>
            <a:r>
              <a:rPr lang="en-US" i="1" spc="-1" dirty="0"/>
              <a:t> </a:t>
            </a:r>
            <a:r>
              <a:rPr lang="en-US" i="1" spc="-1" dirty="0" err="1"/>
              <a:t>Mosen</a:t>
            </a:r>
            <a:r>
              <a:rPr lang="en-US" i="1" spc="-1" dirty="0"/>
              <a:t> wider </a:t>
            </a:r>
            <a:r>
              <a:rPr lang="en-US" i="1" spc="-1" dirty="0" err="1"/>
              <a:t>ab</a:t>
            </a:r>
            <a:r>
              <a:rPr lang="en-US" i="1" spc="-1" dirty="0"/>
              <a:t> </a:t>
            </a:r>
            <a:r>
              <a:rPr lang="en-US" spc="-1" dirty="0"/>
              <a:t>(LEV.8.28)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301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2"/>
          <p:cNvSpPr/>
          <p:nvPr/>
        </p:nvSpPr>
        <p:spPr>
          <a:xfrm>
            <a:off x="457172" y="1203299"/>
            <a:ext cx="8228110" cy="29819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9" name="Picture 178"/>
          <p:cNvPicPr/>
          <p:nvPr/>
        </p:nvPicPr>
        <p:blipFill>
          <a:blip r:embed="rId2"/>
          <a:srcRect r="35717" b="85181"/>
          <a:stretch/>
        </p:blipFill>
        <p:spPr>
          <a:xfrm>
            <a:off x="497664" y="1057336"/>
            <a:ext cx="7817635" cy="434951"/>
          </a:xfrm>
          <a:prstGeom prst="rect">
            <a:avLst/>
          </a:prstGeom>
          <a:ln>
            <a:noFill/>
          </a:ln>
        </p:spPr>
      </p:pic>
      <p:pic>
        <p:nvPicPr>
          <p:cNvPr id="180" name="Picture 179"/>
          <p:cNvPicPr/>
          <p:nvPr/>
        </p:nvPicPr>
        <p:blipFill>
          <a:blip r:embed="rId3"/>
          <a:srcRect r="35487"/>
          <a:stretch/>
        </p:blipFill>
        <p:spPr>
          <a:xfrm>
            <a:off x="486888" y="1045580"/>
            <a:ext cx="7836902" cy="2850366"/>
          </a:xfrm>
          <a:prstGeom prst="rect">
            <a:avLst/>
          </a:prstGeom>
          <a:ln>
            <a:noFill/>
          </a:ln>
        </p:spPr>
      </p:pic>
      <p:sp>
        <p:nvSpPr>
          <p:cNvPr id="181" name="CustomShape 4"/>
          <p:cNvSpPr/>
          <p:nvPr/>
        </p:nvSpPr>
        <p:spPr>
          <a:xfrm>
            <a:off x="0" y="2322351"/>
            <a:ext cx="8211129" cy="140967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2" name="Picture 181"/>
          <p:cNvPicPr/>
          <p:nvPr/>
        </p:nvPicPr>
        <p:blipFill>
          <a:blip r:embed="rId4"/>
          <a:srcRect r="35733"/>
          <a:stretch/>
        </p:blipFill>
        <p:spPr>
          <a:xfrm>
            <a:off x="525421" y="1080847"/>
            <a:ext cx="7735997" cy="2808242"/>
          </a:xfrm>
          <a:prstGeom prst="rect">
            <a:avLst/>
          </a:prstGeom>
          <a:ln>
            <a:noFill/>
          </a:ln>
        </p:spPr>
      </p:pic>
      <p:sp>
        <p:nvSpPr>
          <p:cNvPr id="183" name="CustomShape 5"/>
          <p:cNvSpPr/>
          <p:nvPr/>
        </p:nvSpPr>
        <p:spPr>
          <a:xfrm>
            <a:off x="414720" y="2819998"/>
            <a:ext cx="8211129" cy="82908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4" name="Picture 183"/>
          <p:cNvPicPr/>
          <p:nvPr/>
        </p:nvPicPr>
        <p:blipFill>
          <a:blip r:embed="rId3"/>
          <a:srcRect l="64449" r="644" b="43563"/>
          <a:stretch/>
        </p:blipFill>
        <p:spPr>
          <a:xfrm>
            <a:off x="486888" y="3400911"/>
            <a:ext cx="4240267" cy="1607882"/>
          </a:xfrm>
          <a:prstGeom prst="rect">
            <a:avLst/>
          </a:prstGeom>
          <a:ln>
            <a:noFill/>
          </a:ln>
        </p:spPr>
      </p:pic>
      <p:sp>
        <p:nvSpPr>
          <p:cNvPr id="185" name="CustomShape 6"/>
          <p:cNvSpPr/>
          <p:nvPr/>
        </p:nvSpPr>
        <p:spPr>
          <a:xfrm flipV="1">
            <a:off x="1012962" y="4727316"/>
            <a:ext cx="695881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6" name="Picture 185"/>
          <p:cNvPicPr/>
          <p:nvPr/>
        </p:nvPicPr>
        <p:blipFill>
          <a:blip r:embed="rId3"/>
          <a:srcRect l="64449" t="61105" r="644" b="1066"/>
          <a:stretch/>
        </p:blipFill>
        <p:spPr>
          <a:xfrm>
            <a:off x="4858429" y="3448260"/>
            <a:ext cx="4240267" cy="1077581"/>
          </a:xfrm>
          <a:prstGeom prst="rect">
            <a:avLst/>
          </a:prstGeom>
          <a:ln>
            <a:noFill/>
          </a:ln>
        </p:spPr>
      </p:pic>
      <p:sp>
        <p:nvSpPr>
          <p:cNvPr id="187" name="CustomShape 7"/>
          <p:cNvSpPr/>
          <p:nvPr/>
        </p:nvSpPr>
        <p:spPr>
          <a:xfrm flipV="1">
            <a:off x="5441649" y="4073257"/>
            <a:ext cx="532605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8"/>
          <p:cNvSpPr/>
          <p:nvPr/>
        </p:nvSpPr>
        <p:spPr>
          <a:xfrm flipV="1">
            <a:off x="5213063" y="4268527"/>
            <a:ext cx="2583346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10"/>
          <p:cNvSpPr/>
          <p:nvPr/>
        </p:nvSpPr>
        <p:spPr>
          <a:xfrm flipV="1">
            <a:off x="4953000" y="4268524"/>
            <a:ext cx="4145696" cy="7402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Rectangle 17"/>
          <p:cNvSpPr/>
          <p:nvPr/>
        </p:nvSpPr>
        <p:spPr>
          <a:xfrm>
            <a:off x="4953000" y="3350274"/>
            <a:ext cx="4145696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tangle 18"/>
          <p:cNvSpPr/>
          <p:nvPr/>
        </p:nvSpPr>
        <p:spPr>
          <a:xfrm>
            <a:off x="533400" y="3350273"/>
            <a:ext cx="4267200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le 4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en-US" i="1" spc="-1" dirty="0"/>
              <a:t>Aft </a:t>
            </a:r>
            <a:r>
              <a:rPr lang="en-US" i="1" spc="-1" dirty="0" err="1"/>
              <a:t>naam</a:t>
            </a:r>
            <a:r>
              <a:rPr lang="en-US" i="1" spc="-1" dirty="0"/>
              <a:t> s </a:t>
            </a:r>
            <a:r>
              <a:rPr lang="en-US" i="1" spc="-1" dirty="0" err="1"/>
              <a:t>ien</a:t>
            </a:r>
            <a:r>
              <a:rPr lang="en-US" i="1" spc="-1" dirty="0"/>
              <a:t> </a:t>
            </a:r>
            <a:r>
              <a:rPr lang="en-US" i="1" spc="-1" dirty="0" err="1"/>
              <a:t>dyr</a:t>
            </a:r>
            <a:r>
              <a:rPr lang="en-US" i="1" spc="-1" dirty="0"/>
              <a:t> </a:t>
            </a:r>
            <a:r>
              <a:rPr lang="en-US" i="1" spc="-1" dirty="0" err="1"/>
              <a:t>Mosen</a:t>
            </a:r>
            <a:r>
              <a:rPr lang="en-US" i="1" spc="-1" dirty="0"/>
              <a:t> wider </a:t>
            </a:r>
            <a:r>
              <a:rPr lang="en-US" i="1" spc="-1" dirty="0" err="1"/>
              <a:t>ab</a:t>
            </a:r>
            <a:r>
              <a:rPr lang="en-US" i="1" spc="-1" dirty="0"/>
              <a:t> </a:t>
            </a:r>
            <a:r>
              <a:rPr lang="en-US" spc="-1" dirty="0"/>
              <a:t>(LEV.8.28)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9696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2"/>
          <p:cNvSpPr/>
          <p:nvPr/>
        </p:nvSpPr>
        <p:spPr>
          <a:xfrm>
            <a:off x="457172" y="1203299"/>
            <a:ext cx="8228110" cy="29819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3" name="Picture 192"/>
          <p:cNvPicPr/>
          <p:nvPr/>
        </p:nvPicPr>
        <p:blipFill>
          <a:blip r:embed="rId2"/>
          <a:srcRect r="35487"/>
          <a:stretch/>
        </p:blipFill>
        <p:spPr>
          <a:xfrm>
            <a:off x="486888" y="1045580"/>
            <a:ext cx="7836902" cy="2850366"/>
          </a:xfrm>
          <a:prstGeom prst="rect">
            <a:avLst/>
          </a:prstGeom>
          <a:ln>
            <a:noFill/>
          </a:ln>
        </p:spPr>
      </p:pic>
      <p:sp>
        <p:nvSpPr>
          <p:cNvPr id="194" name="CustomShape 4"/>
          <p:cNvSpPr/>
          <p:nvPr/>
        </p:nvSpPr>
        <p:spPr>
          <a:xfrm>
            <a:off x="0" y="2322351"/>
            <a:ext cx="8211129" cy="140967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5" name="Picture 194"/>
          <p:cNvPicPr/>
          <p:nvPr/>
        </p:nvPicPr>
        <p:blipFill>
          <a:blip r:embed="rId3"/>
          <a:srcRect r="35733"/>
          <a:stretch/>
        </p:blipFill>
        <p:spPr>
          <a:xfrm>
            <a:off x="525421" y="1080847"/>
            <a:ext cx="7735997" cy="2808242"/>
          </a:xfrm>
          <a:prstGeom prst="rect">
            <a:avLst/>
          </a:prstGeom>
          <a:ln>
            <a:noFill/>
          </a:ln>
        </p:spPr>
      </p:pic>
      <p:sp>
        <p:nvSpPr>
          <p:cNvPr id="196" name="CustomShape 5"/>
          <p:cNvSpPr/>
          <p:nvPr/>
        </p:nvSpPr>
        <p:spPr>
          <a:xfrm>
            <a:off x="414720" y="3003513"/>
            <a:ext cx="8211129" cy="58026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7" name="Picture 196"/>
          <p:cNvPicPr/>
          <p:nvPr/>
        </p:nvPicPr>
        <p:blipFill>
          <a:blip r:embed="rId2"/>
          <a:srcRect l="64449" r="644" b="43563"/>
          <a:stretch/>
        </p:blipFill>
        <p:spPr>
          <a:xfrm>
            <a:off x="486888" y="3400911"/>
            <a:ext cx="4240267" cy="1607882"/>
          </a:xfrm>
          <a:prstGeom prst="rect">
            <a:avLst/>
          </a:prstGeom>
          <a:ln>
            <a:noFill/>
          </a:ln>
        </p:spPr>
      </p:pic>
      <p:pic>
        <p:nvPicPr>
          <p:cNvPr id="198" name="Picture 197"/>
          <p:cNvPicPr/>
          <p:nvPr/>
        </p:nvPicPr>
        <p:blipFill>
          <a:blip r:embed="rId2"/>
          <a:srcRect l="64449" t="61105" r="644" b="1066"/>
          <a:stretch/>
        </p:blipFill>
        <p:spPr>
          <a:xfrm>
            <a:off x="4858429" y="3448586"/>
            <a:ext cx="4240267" cy="1077581"/>
          </a:xfrm>
          <a:prstGeom prst="rect">
            <a:avLst/>
          </a:prstGeom>
          <a:ln>
            <a:noFill/>
          </a:ln>
        </p:spPr>
      </p:pic>
      <p:sp>
        <p:nvSpPr>
          <p:cNvPr id="199" name="CustomShape 6"/>
          <p:cNvSpPr/>
          <p:nvPr/>
        </p:nvSpPr>
        <p:spPr>
          <a:xfrm flipV="1">
            <a:off x="5640192" y="4073583"/>
            <a:ext cx="334062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ustomShape 7"/>
          <p:cNvSpPr/>
          <p:nvPr/>
        </p:nvSpPr>
        <p:spPr>
          <a:xfrm flipV="1">
            <a:off x="5213063" y="4268854"/>
            <a:ext cx="2583346" cy="1655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CustomShape 10"/>
          <p:cNvSpPr/>
          <p:nvPr/>
        </p:nvSpPr>
        <p:spPr>
          <a:xfrm flipV="1">
            <a:off x="4953000" y="4268524"/>
            <a:ext cx="4145696" cy="7402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Rectangle 16"/>
          <p:cNvSpPr/>
          <p:nvPr/>
        </p:nvSpPr>
        <p:spPr>
          <a:xfrm>
            <a:off x="4953000" y="3350274"/>
            <a:ext cx="4145696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/>
          <p:cNvSpPr/>
          <p:nvPr/>
        </p:nvSpPr>
        <p:spPr>
          <a:xfrm>
            <a:off x="533400" y="3350273"/>
            <a:ext cx="4267200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itle 4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en-US" i="1" spc="-1" dirty="0"/>
              <a:t>Aft </a:t>
            </a:r>
            <a:r>
              <a:rPr lang="en-US" i="1" spc="-1" dirty="0" err="1"/>
              <a:t>naam</a:t>
            </a:r>
            <a:r>
              <a:rPr lang="en-US" i="1" spc="-1" dirty="0"/>
              <a:t> s </a:t>
            </a:r>
            <a:r>
              <a:rPr lang="en-US" i="1" spc="-1" dirty="0" err="1"/>
              <a:t>ien</a:t>
            </a:r>
            <a:r>
              <a:rPr lang="en-US" i="1" spc="-1" dirty="0"/>
              <a:t> </a:t>
            </a:r>
            <a:r>
              <a:rPr lang="en-US" i="1" spc="-1" dirty="0" err="1"/>
              <a:t>dyr</a:t>
            </a:r>
            <a:r>
              <a:rPr lang="en-US" i="1" spc="-1" dirty="0"/>
              <a:t> </a:t>
            </a:r>
            <a:r>
              <a:rPr lang="en-US" i="1" spc="-1" dirty="0" err="1"/>
              <a:t>Mosen</a:t>
            </a:r>
            <a:r>
              <a:rPr lang="en-US" i="1" spc="-1" dirty="0"/>
              <a:t> wider </a:t>
            </a:r>
            <a:r>
              <a:rPr lang="en-US" i="1" spc="-1" dirty="0" err="1"/>
              <a:t>ab</a:t>
            </a:r>
            <a:r>
              <a:rPr lang="en-US" i="1" spc="-1" dirty="0"/>
              <a:t> </a:t>
            </a:r>
            <a:r>
              <a:rPr lang="en-US" spc="-1" dirty="0"/>
              <a:t>(LEV.8.28)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0777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State of the Art: TextLink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Cost Action </a:t>
            </a:r>
            <a:r>
              <a:rPr lang="de-DE" i="1" dirty="0" smtClean="0"/>
              <a:t>Structuring Discourse in Multilingual Europe </a:t>
            </a:r>
            <a:r>
              <a:rPr lang="de-DE" dirty="0" smtClean="0"/>
              <a:t>(2014-2018)</a:t>
            </a:r>
          </a:p>
          <a:p>
            <a:pPr lvl="1"/>
            <a:r>
              <a:rPr lang="de-DE" dirty="0" smtClean="0"/>
              <a:t>multilinguale Diskursmarkerinventorien</a:t>
            </a:r>
          </a:p>
          <a:p>
            <a:pPr lvl="2"/>
            <a:r>
              <a:rPr lang="de-DE" dirty="0" smtClean="0"/>
              <a:t>Relationen: (zumeist) Penn Discourse Treebank (PDTB)</a:t>
            </a:r>
          </a:p>
          <a:p>
            <a:pPr lvl="2"/>
            <a:r>
              <a:rPr lang="de-DE" dirty="0" smtClean="0"/>
              <a:t>Format: (zumeist) XML-Formate in Anlehnung an DimLex (Stede &amp; Umbach 1998)</a:t>
            </a:r>
          </a:p>
          <a:p>
            <a:pPr>
              <a:buFont typeface="Symbol"/>
              <a:buChar char="Þ"/>
            </a:pPr>
            <a:r>
              <a:rPr lang="de-DE" dirty="0" smtClean="0">
                <a:hlinkClick r:id="rId3"/>
              </a:rPr>
              <a:t>http</a:t>
            </a:r>
            <a:r>
              <a:rPr lang="de-DE" dirty="0">
                <a:hlinkClick r:id="rId3"/>
              </a:rPr>
              <a:t>://connective-lex.info</a:t>
            </a:r>
            <a:r>
              <a:rPr lang="de-DE" dirty="0" smtClean="0">
                <a:hlinkClick r:id="rId3"/>
              </a:rPr>
              <a:t>/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5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787926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4762" y="1045552"/>
            <a:ext cx="9103995" cy="3963670"/>
            <a:chOff x="-4762" y="1045552"/>
            <a:chExt cx="9103995" cy="39636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675" y="1117710"/>
              <a:ext cx="5379203" cy="1449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892" y="1045552"/>
              <a:ext cx="7836916" cy="28503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2322322"/>
              <a:ext cx="8211184" cy="1409700"/>
            </a:xfrm>
            <a:custGeom>
              <a:avLst/>
              <a:gdLst/>
              <a:ahLst/>
              <a:cxnLst/>
              <a:rect l="l" t="t" r="r" b="b"/>
              <a:pathLst>
                <a:path w="8211184" h="1409700">
                  <a:moveTo>
                    <a:pt x="8211184" y="0"/>
                  </a:moveTo>
                  <a:lnTo>
                    <a:pt x="0" y="0"/>
                  </a:lnTo>
                  <a:lnTo>
                    <a:pt x="0" y="1409699"/>
                  </a:lnTo>
                  <a:lnTo>
                    <a:pt x="8211184" y="1409699"/>
                  </a:lnTo>
                  <a:lnTo>
                    <a:pt x="82111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322322"/>
              <a:ext cx="8211184" cy="1409700"/>
            </a:xfrm>
            <a:custGeom>
              <a:avLst/>
              <a:gdLst/>
              <a:ahLst/>
              <a:cxnLst/>
              <a:rect l="l" t="t" r="r" b="b"/>
              <a:pathLst>
                <a:path w="8211184" h="1409700">
                  <a:moveTo>
                    <a:pt x="0" y="1409699"/>
                  </a:moveTo>
                  <a:lnTo>
                    <a:pt x="8211184" y="1409699"/>
                  </a:lnTo>
                  <a:lnTo>
                    <a:pt x="8211184" y="0"/>
                  </a:lnTo>
                  <a:lnTo>
                    <a:pt x="0" y="0"/>
                  </a:lnTo>
                  <a:lnTo>
                    <a:pt x="0" y="140969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424" y="1080858"/>
              <a:ext cx="7735951" cy="28082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14718" y="3003550"/>
              <a:ext cx="8211184" cy="580390"/>
            </a:xfrm>
            <a:custGeom>
              <a:avLst/>
              <a:gdLst/>
              <a:ahLst/>
              <a:cxnLst/>
              <a:rect l="l" t="t" r="r" b="b"/>
              <a:pathLst>
                <a:path w="8211184" h="580389">
                  <a:moveTo>
                    <a:pt x="8211184" y="0"/>
                  </a:moveTo>
                  <a:lnTo>
                    <a:pt x="0" y="0"/>
                  </a:lnTo>
                  <a:lnTo>
                    <a:pt x="0" y="580263"/>
                  </a:lnTo>
                  <a:lnTo>
                    <a:pt x="8211184" y="580263"/>
                  </a:lnTo>
                  <a:lnTo>
                    <a:pt x="82111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4718" y="3003550"/>
              <a:ext cx="8211184" cy="580390"/>
            </a:xfrm>
            <a:custGeom>
              <a:avLst/>
              <a:gdLst/>
              <a:ahLst/>
              <a:cxnLst/>
              <a:rect l="l" t="t" r="r" b="b"/>
              <a:pathLst>
                <a:path w="8211184" h="580389">
                  <a:moveTo>
                    <a:pt x="0" y="580263"/>
                  </a:moveTo>
                  <a:lnTo>
                    <a:pt x="8211184" y="580263"/>
                  </a:lnTo>
                  <a:lnTo>
                    <a:pt x="8211184" y="0"/>
                  </a:lnTo>
                  <a:lnTo>
                    <a:pt x="0" y="0"/>
                  </a:lnTo>
                  <a:lnTo>
                    <a:pt x="0" y="580263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892" y="3400971"/>
              <a:ext cx="4240276" cy="160782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8384" y="3448583"/>
              <a:ext cx="4240276" cy="107758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640196" y="4073575"/>
              <a:ext cx="334645" cy="165735"/>
            </a:xfrm>
            <a:custGeom>
              <a:avLst/>
              <a:gdLst/>
              <a:ahLst/>
              <a:cxnLst/>
              <a:rect l="l" t="t" r="r" b="b"/>
              <a:pathLst>
                <a:path w="334645" h="165735">
                  <a:moveTo>
                    <a:pt x="334060" y="0"/>
                  </a:moveTo>
                  <a:lnTo>
                    <a:pt x="0" y="0"/>
                  </a:lnTo>
                  <a:lnTo>
                    <a:pt x="0" y="165557"/>
                  </a:lnTo>
                  <a:lnTo>
                    <a:pt x="334060" y="165557"/>
                  </a:lnTo>
                  <a:lnTo>
                    <a:pt x="3340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40196" y="4073575"/>
              <a:ext cx="334645" cy="165735"/>
            </a:xfrm>
            <a:custGeom>
              <a:avLst/>
              <a:gdLst/>
              <a:ahLst/>
              <a:cxnLst/>
              <a:rect l="l" t="t" r="r" b="b"/>
              <a:pathLst>
                <a:path w="334645" h="165735">
                  <a:moveTo>
                    <a:pt x="0" y="165557"/>
                  </a:moveTo>
                  <a:lnTo>
                    <a:pt x="334060" y="165557"/>
                  </a:lnTo>
                  <a:lnTo>
                    <a:pt x="334060" y="0"/>
                  </a:lnTo>
                  <a:lnTo>
                    <a:pt x="0" y="0"/>
                  </a:lnTo>
                  <a:lnTo>
                    <a:pt x="0" y="165557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13096" y="4268850"/>
              <a:ext cx="2583815" cy="165735"/>
            </a:xfrm>
            <a:custGeom>
              <a:avLst/>
              <a:gdLst/>
              <a:ahLst/>
              <a:cxnLst/>
              <a:rect l="l" t="t" r="r" b="b"/>
              <a:pathLst>
                <a:path w="2583815" h="165735">
                  <a:moveTo>
                    <a:pt x="2583306" y="0"/>
                  </a:moveTo>
                  <a:lnTo>
                    <a:pt x="0" y="0"/>
                  </a:lnTo>
                  <a:lnTo>
                    <a:pt x="0" y="165557"/>
                  </a:lnTo>
                  <a:lnTo>
                    <a:pt x="2583306" y="165557"/>
                  </a:lnTo>
                  <a:lnTo>
                    <a:pt x="25833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13096" y="4268850"/>
              <a:ext cx="2583815" cy="165735"/>
            </a:xfrm>
            <a:custGeom>
              <a:avLst/>
              <a:gdLst/>
              <a:ahLst/>
              <a:cxnLst/>
              <a:rect l="l" t="t" r="r" b="b"/>
              <a:pathLst>
                <a:path w="2583815" h="165735">
                  <a:moveTo>
                    <a:pt x="0" y="165557"/>
                  </a:moveTo>
                  <a:lnTo>
                    <a:pt x="2583306" y="165557"/>
                  </a:lnTo>
                  <a:lnTo>
                    <a:pt x="2583306" y="0"/>
                  </a:lnTo>
                  <a:lnTo>
                    <a:pt x="0" y="0"/>
                  </a:lnTo>
                  <a:lnTo>
                    <a:pt x="0" y="165557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4718" y="1409954"/>
              <a:ext cx="7909559" cy="1741805"/>
            </a:xfrm>
            <a:custGeom>
              <a:avLst/>
              <a:gdLst/>
              <a:ahLst/>
              <a:cxnLst/>
              <a:rect l="l" t="t" r="r" b="b"/>
              <a:pathLst>
                <a:path w="7909559" h="1741805">
                  <a:moveTo>
                    <a:pt x="7909052" y="0"/>
                  </a:moveTo>
                  <a:lnTo>
                    <a:pt x="0" y="0"/>
                  </a:lnTo>
                  <a:lnTo>
                    <a:pt x="0" y="1741424"/>
                  </a:lnTo>
                  <a:lnTo>
                    <a:pt x="7909052" y="1741424"/>
                  </a:lnTo>
                  <a:lnTo>
                    <a:pt x="7909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4718" y="1409954"/>
              <a:ext cx="7909559" cy="1741805"/>
            </a:xfrm>
            <a:custGeom>
              <a:avLst/>
              <a:gdLst/>
              <a:ahLst/>
              <a:cxnLst/>
              <a:rect l="l" t="t" r="r" b="b"/>
              <a:pathLst>
                <a:path w="7909559" h="1741805">
                  <a:moveTo>
                    <a:pt x="0" y="1741424"/>
                  </a:moveTo>
                  <a:lnTo>
                    <a:pt x="7909052" y="1741424"/>
                  </a:lnTo>
                  <a:lnTo>
                    <a:pt x="7909052" y="0"/>
                  </a:lnTo>
                  <a:lnTo>
                    <a:pt x="0" y="0"/>
                  </a:lnTo>
                  <a:lnTo>
                    <a:pt x="0" y="1741424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CustomShape 10"/>
          <p:cNvSpPr/>
          <p:nvPr/>
        </p:nvSpPr>
        <p:spPr>
          <a:xfrm flipV="1">
            <a:off x="4953000" y="4268524"/>
            <a:ext cx="4145696" cy="7402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Rectangle 27"/>
          <p:cNvSpPr/>
          <p:nvPr/>
        </p:nvSpPr>
        <p:spPr>
          <a:xfrm>
            <a:off x="4953000" y="3350274"/>
            <a:ext cx="4145696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tangle 28"/>
          <p:cNvSpPr/>
          <p:nvPr/>
        </p:nvSpPr>
        <p:spPr>
          <a:xfrm>
            <a:off x="533400" y="3350273"/>
            <a:ext cx="4267200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525424" y="1454150"/>
            <a:ext cx="8008976" cy="1422400"/>
          </a:xfrm>
        </p:spPr>
        <p:txBody>
          <a:bodyPr/>
          <a:lstStyle/>
          <a:p>
            <a:r>
              <a:rPr lang="de-DE" sz="2800" dirty="0" smtClean="0"/>
              <a:t>(Annotationen der) Übersetzungen ergeben eine Gewichtung von möglichen Diskursfunktionen</a:t>
            </a:r>
            <a:endParaRPr lang="de-DE" sz="2000" dirty="0" smtClean="0"/>
          </a:p>
          <a:p>
            <a:pPr lvl="1"/>
            <a:r>
              <a:rPr lang="de-DE" sz="2400" dirty="0" smtClean="0"/>
              <a:t>Baseline: einfache Mehrheit</a:t>
            </a:r>
          </a:p>
          <a:p>
            <a:pPr lvl="1"/>
            <a:endParaRPr lang="de-DE" sz="2400" dirty="0"/>
          </a:p>
        </p:txBody>
      </p:sp>
      <p:sp>
        <p:nvSpPr>
          <p:cNvPr id="32" name="Title 4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en-US" spc="-1" dirty="0" smtClean="0"/>
              <a:t>Ensemble-</a:t>
            </a:r>
            <a:r>
              <a:rPr lang="en-US" spc="-1" dirty="0" err="1" smtClean="0"/>
              <a:t>Architektur</a:t>
            </a:r>
            <a:endParaRPr lang="de-DE" dirty="0"/>
          </a:p>
        </p:txBody>
      </p:sp>
      <p:sp>
        <p:nvSpPr>
          <p:cNvPr id="2" name="TextBox 1"/>
          <p:cNvSpPr txBox="1"/>
          <p:nvPr/>
        </p:nvSpPr>
        <p:spPr>
          <a:xfrm>
            <a:off x="2362200" y="725329"/>
            <a:ext cx="6473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err="1" smtClean="0"/>
              <a:t>vgl</a:t>
            </a:r>
            <a:r>
              <a:rPr lang="en-US" sz="1000" dirty="0" smtClean="0"/>
              <a:t>. </a:t>
            </a:r>
            <a:r>
              <a:rPr lang="en-US" sz="1000" dirty="0" err="1" smtClean="0"/>
              <a:t>Chiarcos</a:t>
            </a:r>
            <a:r>
              <a:rPr lang="en-US" sz="1000" dirty="0" smtClean="0"/>
              <a:t> </a:t>
            </a:r>
            <a:r>
              <a:rPr lang="en-US" sz="1000" dirty="0"/>
              <a:t>(2010), Towards robust multi-tool tagging. An OWL/DL-based approach, Proc. ACL-2010, Uppsala</a:t>
            </a:r>
            <a:endParaRPr lang="de-DE" sz="1000" dirty="0"/>
          </a:p>
        </p:txBody>
      </p:sp>
      <p:sp>
        <p:nvSpPr>
          <p:cNvPr id="24" name="Rectangle 23"/>
          <p:cNvSpPr/>
          <p:nvPr/>
        </p:nvSpPr>
        <p:spPr>
          <a:xfrm>
            <a:off x="381000" y="1045552"/>
            <a:ext cx="7010400" cy="364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0206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762000" y="4077619"/>
            <a:ext cx="7072688" cy="17053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object 3"/>
          <p:cNvGrpSpPr/>
          <p:nvPr/>
        </p:nvGrpSpPr>
        <p:grpSpPr>
          <a:xfrm>
            <a:off x="0" y="1045552"/>
            <a:ext cx="8625902" cy="3963239"/>
            <a:chOff x="0" y="1045552"/>
            <a:chExt cx="8625902" cy="396323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675" y="1117710"/>
              <a:ext cx="5379203" cy="1449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892" y="1045552"/>
              <a:ext cx="7836916" cy="28503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2322322"/>
              <a:ext cx="8211184" cy="1409700"/>
            </a:xfrm>
            <a:custGeom>
              <a:avLst/>
              <a:gdLst/>
              <a:ahLst/>
              <a:cxnLst/>
              <a:rect l="l" t="t" r="r" b="b"/>
              <a:pathLst>
                <a:path w="8211184" h="1409700">
                  <a:moveTo>
                    <a:pt x="8211184" y="0"/>
                  </a:moveTo>
                  <a:lnTo>
                    <a:pt x="0" y="0"/>
                  </a:lnTo>
                  <a:lnTo>
                    <a:pt x="0" y="1409699"/>
                  </a:lnTo>
                  <a:lnTo>
                    <a:pt x="8211184" y="1409699"/>
                  </a:lnTo>
                  <a:lnTo>
                    <a:pt x="82111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322322"/>
              <a:ext cx="8211184" cy="1409700"/>
            </a:xfrm>
            <a:custGeom>
              <a:avLst/>
              <a:gdLst/>
              <a:ahLst/>
              <a:cxnLst/>
              <a:rect l="l" t="t" r="r" b="b"/>
              <a:pathLst>
                <a:path w="8211184" h="1409700">
                  <a:moveTo>
                    <a:pt x="0" y="1409699"/>
                  </a:moveTo>
                  <a:lnTo>
                    <a:pt x="8211184" y="1409699"/>
                  </a:lnTo>
                  <a:lnTo>
                    <a:pt x="8211184" y="0"/>
                  </a:lnTo>
                  <a:lnTo>
                    <a:pt x="0" y="0"/>
                  </a:lnTo>
                  <a:lnTo>
                    <a:pt x="0" y="140969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424" y="1080858"/>
              <a:ext cx="7735951" cy="28082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14718" y="3003550"/>
              <a:ext cx="8211184" cy="580390"/>
            </a:xfrm>
            <a:custGeom>
              <a:avLst/>
              <a:gdLst/>
              <a:ahLst/>
              <a:cxnLst/>
              <a:rect l="l" t="t" r="r" b="b"/>
              <a:pathLst>
                <a:path w="8211184" h="580389">
                  <a:moveTo>
                    <a:pt x="8211184" y="0"/>
                  </a:moveTo>
                  <a:lnTo>
                    <a:pt x="0" y="0"/>
                  </a:lnTo>
                  <a:lnTo>
                    <a:pt x="0" y="580263"/>
                  </a:lnTo>
                  <a:lnTo>
                    <a:pt x="8211184" y="580263"/>
                  </a:lnTo>
                  <a:lnTo>
                    <a:pt x="82111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4718" y="3003550"/>
              <a:ext cx="8211184" cy="580390"/>
            </a:xfrm>
            <a:custGeom>
              <a:avLst/>
              <a:gdLst/>
              <a:ahLst/>
              <a:cxnLst/>
              <a:rect l="l" t="t" r="r" b="b"/>
              <a:pathLst>
                <a:path w="8211184" h="580389">
                  <a:moveTo>
                    <a:pt x="0" y="580263"/>
                  </a:moveTo>
                  <a:lnTo>
                    <a:pt x="8211184" y="580263"/>
                  </a:lnTo>
                  <a:lnTo>
                    <a:pt x="8211184" y="0"/>
                  </a:lnTo>
                  <a:lnTo>
                    <a:pt x="0" y="0"/>
                  </a:lnTo>
                  <a:lnTo>
                    <a:pt x="0" y="580263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892" y="3400971"/>
              <a:ext cx="4240276" cy="1607820"/>
            </a:xfrm>
            <a:prstGeom prst="rect">
              <a:avLst/>
            </a:prstGeom>
            <a:noFill/>
          </p:spPr>
        </p:pic>
        <p:sp>
          <p:nvSpPr>
            <p:cNvPr id="13" name="object 13"/>
            <p:cNvSpPr/>
            <p:nvPr/>
          </p:nvSpPr>
          <p:spPr>
            <a:xfrm>
              <a:off x="5640196" y="4073575"/>
              <a:ext cx="334645" cy="165735"/>
            </a:xfrm>
            <a:custGeom>
              <a:avLst/>
              <a:gdLst/>
              <a:ahLst/>
              <a:cxnLst/>
              <a:rect l="l" t="t" r="r" b="b"/>
              <a:pathLst>
                <a:path w="334645" h="165735">
                  <a:moveTo>
                    <a:pt x="334060" y="0"/>
                  </a:moveTo>
                  <a:lnTo>
                    <a:pt x="0" y="0"/>
                  </a:lnTo>
                  <a:lnTo>
                    <a:pt x="0" y="165557"/>
                  </a:lnTo>
                  <a:lnTo>
                    <a:pt x="334060" y="165557"/>
                  </a:lnTo>
                  <a:lnTo>
                    <a:pt x="3340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40196" y="4073575"/>
              <a:ext cx="334645" cy="165735"/>
            </a:xfrm>
            <a:custGeom>
              <a:avLst/>
              <a:gdLst/>
              <a:ahLst/>
              <a:cxnLst/>
              <a:rect l="l" t="t" r="r" b="b"/>
              <a:pathLst>
                <a:path w="334645" h="165735">
                  <a:moveTo>
                    <a:pt x="0" y="165557"/>
                  </a:moveTo>
                  <a:lnTo>
                    <a:pt x="334060" y="165557"/>
                  </a:lnTo>
                  <a:lnTo>
                    <a:pt x="334060" y="0"/>
                  </a:lnTo>
                  <a:lnTo>
                    <a:pt x="0" y="0"/>
                  </a:lnTo>
                  <a:lnTo>
                    <a:pt x="0" y="165557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13096" y="4268850"/>
              <a:ext cx="2583815" cy="165735"/>
            </a:xfrm>
            <a:custGeom>
              <a:avLst/>
              <a:gdLst/>
              <a:ahLst/>
              <a:cxnLst/>
              <a:rect l="l" t="t" r="r" b="b"/>
              <a:pathLst>
                <a:path w="2583815" h="165735">
                  <a:moveTo>
                    <a:pt x="2583306" y="0"/>
                  </a:moveTo>
                  <a:lnTo>
                    <a:pt x="0" y="0"/>
                  </a:lnTo>
                  <a:lnTo>
                    <a:pt x="0" y="165557"/>
                  </a:lnTo>
                  <a:lnTo>
                    <a:pt x="2583306" y="165557"/>
                  </a:lnTo>
                  <a:lnTo>
                    <a:pt x="25833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13096" y="4268850"/>
              <a:ext cx="2583815" cy="165735"/>
            </a:xfrm>
            <a:custGeom>
              <a:avLst/>
              <a:gdLst/>
              <a:ahLst/>
              <a:cxnLst/>
              <a:rect l="l" t="t" r="r" b="b"/>
              <a:pathLst>
                <a:path w="2583815" h="165735">
                  <a:moveTo>
                    <a:pt x="0" y="165557"/>
                  </a:moveTo>
                  <a:lnTo>
                    <a:pt x="2583306" y="165557"/>
                  </a:lnTo>
                  <a:lnTo>
                    <a:pt x="2583306" y="0"/>
                  </a:lnTo>
                  <a:lnTo>
                    <a:pt x="0" y="0"/>
                  </a:lnTo>
                  <a:lnTo>
                    <a:pt x="0" y="165557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4718" y="1409954"/>
              <a:ext cx="7909559" cy="1741805"/>
            </a:xfrm>
            <a:custGeom>
              <a:avLst/>
              <a:gdLst/>
              <a:ahLst/>
              <a:cxnLst/>
              <a:rect l="l" t="t" r="r" b="b"/>
              <a:pathLst>
                <a:path w="7909559" h="1741805">
                  <a:moveTo>
                    <a:pt x="7909052" y="0"/>
                  </a:moveTo>
                  <a:lnTo>
                    <a:pt x="0" y="0"/>
                  </a:lnTo>
                  <a:lnTo>
                    <a:pt x="0" y="1741424"/>
                  </a:lnTo>
                  <a:lnTo>
                    <a:pt x="7909052" y="1741424"/>
                  </a:lnTo>
                  <a:lnTo>
                    <a:pt x="7909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4718" y="1409954"/>
              <a:ext cx="7909559" cy="1741805"/>
            </a:xfrm>
            <a:custGeom>
              <a:avLst/>
              <a:gdLst/>
              <a:ahLst/>
              <a:cxnLst/>
              <a:rect l="l" t="t" r="r" b="b"/>
              <a:pathLst>
                <a:path w="7909559" h="1741805">
                  <a:moveTo>
                    <a:pt x="0" y="1741424"/>
                  </a:moveTo>
                  <a:lnTo>
                    <a:pt x="7909052" y="1741424"/>
                  </a:lnTo>
                  <a:lnTo>
                    <a:pt x="7909052" y="0"/>
                  </a:lnTo>
                  <a:lnTo>
                    <a:pt x="0" y="0"/>
                  </a:lnTo>
                  <a:lnTo>
                    <a:pt x="0" y="1741424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Rectangle 28"/>
          <p:cNvSpPr/>
          <p:nvPr/>
        </p:nvSpPr>
        <p:spPr>
          <a:xfrm>
            <a:off x="533400" y="3350273"/>
            <a:ext cx="4267200" cy="165851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itle 4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en-US" spc="-1" dirty="0" smtClean="0"/>
              <a:t>Ensemble-</a:t>
            </a:r>
            <a:r>
              <a:rPr lang="en-US" spc="-1" dirty="0" err="1" smtClean="0"/>
              <a:t>Architektur</a:t>
            </a:r>
            <a:endParaRPr lang="de-DE" dirty="0"/>
          </a:p>
        </p:txBody>
      </p:sp>
      <p:sp>
        <p:nvSpPr>
          <p:cNvPr id="2" name="TextBox 1"/>
          <p:cNvSpPr txBox="1"/>
          <p:nvPr/>
        </p:nvSpPr>
        <p:spPr>
          <a:xfrm>
            <a:off x="5177291" y="3285351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smtClean="0"/>
              <a:t>vorausgesagt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62810" y="3280686"/>
            <a:ext cx="1471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nicht vorausgesagt</a:t>
            </a:r>
            <a:endParaRPr lang="de-DE" sz="12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5545734" y="3590151"/>
            <a:ext cx="397866" cy="1343799"/>
            <a:chOff x="5533655" y="3590151"/>
            <a:chExt cx="397866" cy="1419999"/>
          </a:xfrm>
        </p:grpSpPr>
        <p:sp>
          <p:nvSpPr>
            <p:cNvPr id="26" name="TextBox 25"/>
            <p:cNvSpPr txBox="1"/>
            <p:nvPr/>
          </p:nvSpPr>
          <p:spPr>
            <a:xfrm>
              <a:off x="5599182" y="3590151"/>
              <a:ext cx="2696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/>
                <a:t>1</a:t>
              </a:r>
              <a:endParaRPr lang="de-DE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97775" y="3818751"/>
              <a:ext cx="2696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/>
                <a:t>2</a:t>
              </a:r>
              <a:endParaRPr lang="de-DE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597775" y="4047351"/>
              <a:ext cx="2696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/>
                <a:t>5</a:t>
              </a:r>
              <a:endParaRPr lang="de-DE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597775" y="4275951"/>
              <a:ext cx="2696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/>
                <a:t>1</a:t>
              </a:r>
              <a:endParaRPr lang="de-DE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597775" y="4504551"/>
              <a:ext cx="2696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/>
                <a:t>1</a:t>
              </a:r>
              <a:endParaRPr lang="de-DE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33655" y="4733151"/>
              <a:ext cx="3978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/>
                <a:t>n/a</a:t>
              </a:r>
              <a:endParaRPr lang="de-DE" sz="12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841134" y="3590151"/>
            <a:ext cx="397866" cy="1343799"/>
            <a:chOff x="5533655" y="3590151"/>
            <a:chExt cx="397866" cy="1419999"/>
          </a:xfrm>
        </p:grpSpPr>
        <p:sp>
          <p:nvSpPr>
            <p:cNvPr id="38" name="TextBox 37"/>
            <p:cNvSpPr txBox="1"/>
            <p:nvPr/>
          </p:nvSpPr>
          <p:spPr>
            <a:xfrm>
              <a:off x="5599182" y="3590151"/>
              <a:ext cx="269626" cy="292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/>
                <a:t>4</a:t>
              </a:r>
              <a:endParaRPr lang="de-DE" sz="12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597774" y="3818751"/>
              <a:ext cx="269626" cy="292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/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97774" y="4047351"/>
              <a:ext cx="269626" cy="292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/>
                <a:t>0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597774" y="4275951"/>
              <a:ext cx="269626" cy="292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/>
                <a:t>4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97775" y="4504551"/>
              <a:ext cx="269626" cy="292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/>
                <a:t>4</a:t>
              </a:r>
              <a:endParaRPr lang="de-DE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33655" y="4733151"/>
              <a:ext cx="3978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/>
                <a:t>n/a</a:t>
              </a:r>
              <a:endParaRPr lang="de-DE" sz="1200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589189" y="3028950"/>
            <a:ext cx="1649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smtClean="0"/>
              <a:t>durch Übersetzungen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36440" y="4068619"/>
            <a:ext cx="7309264" cy="170531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tangle 21"/>
          <p:cNvSpPr/>
          <p:nvPr/>
        </p:nvSpPr>
        <p:spPr>
          <a:xfrm>
            <a:off x="4778568" y="4077619"/>
            <a:ext cx="45719" cy="161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Content Placeholder 29"/>
          <p:cNvSpPr>
            <a:spLocks noGrp="1"/>
          </p:cNvSpPr>
          <p:nvPr>
            <p:ph idx="1"/>
          </p:nvPr>
        </p:nvSpPr>
        <p:spPr>
          <a:xfrm>
            <a:off x="525424" y="1454150"/>
            <a:ext cx="8008976" cy="1422400"/>
          </a:xfrm>
        </p:spPr>
        <p:txBody>
          <a:bodyPr/>
          <a:lstStyle/>
          <a:p>
            <a:r>
              <a:rPr lang="de-DE" sz="2800" dirty="0" smtClean="0"/>
              <a:t>(Annotationen der) Übersetzungen ergeben eine Gewichtung von möglichen Diskursfunktionen</a:t>
            </a:r>
          </a:p>
          <a:p>
            <a:pPr lvl="1"/>
            <a:r>
              <a:rPr lang="de-DE" sz="2400" dirty="0" smtClean="0"/>
              <a:t>Baseline: </a:t>
            </a:r>
            <a:r>
              <a:rPr lang="de-DE" sz="2400" dirty="0"/>
              <a:t>einfache Mehrheit</a:t>
            </a:r>
            <a:endParaRPr lang="de-DE" sz="2400" dirty="0" smtClean="0"/>
          </a:p>
          <a:p>
            <a:pPr lvl="1"/>
            <a:endParaRPr lang="de-DE" sz="2400" dirty="0"/>
          </a:p>
        </p:txBody>
      </p:sp>
      <p:sp>
        <p:nvSpPr>
          <p:cNvPr id="47" name="TextBox 46"/>
          <p:cNvSpPr txBox="1"/>
          <p:nvPr/>
        </p:nvSpPr>
        <p:spPr>
          <a:xfrm>
            <a:off x="2362200" y="725329"/>
            <a:ext cx="6473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err="1" smtClean="0"/>
              <a:t>vgl</a:t>
            </a:r>
            <a:r>
              <a:rPr lang="en-US" sz="1000" dirty="0" smtClean="0"/>
              <a:t>. </a:t>
            </a:r>
            <a:r>
              <a:rPr lang="en-US" sz="1000" dirty="0" err="1" smtClean="0"/>
              <a:t>Chiarcos</a:t>
            </a:r>
            <a:r>
              <a:rPr lang="en-US" sz="1000" dirty="0" smtClean="0"/>
              <a:t> </a:t>
            </a:r>
            <a:r>
              <a:rPr lang="en-US" sz="1000" dirty="0"/>
              <a:t>(2010), Towards robust multi-tool tagging. An OWL/DL-based approach, Proc. ACL-2010, Uppsala</a:t>
            </a:r>
            <a:endParaRPr lang="de-DE" sz="1000" dirty="0"/>
          </a:p>
        </p:txBody>
      </p:sp>
      <p:sp>
        <p:nvSpPr>
          <p:cNvPr id="12" name="Rectangle 11"/>
          <p:cNvSpPr/>
          <p:nvPr/>
        </p:nvSpPr>
        <p:spPr>
          <a:xfrm>
            <a:off x="381000" y="1045552"/>
            <a:ext cx="7010400" cy="364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6316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/>
          </p:nvPr>
        </p:nvSpPr>
        <p:spPr>
          <a:xfrm>
            <a:off x="9296400" y="1316255"/>
            <a:ext cx="4191000" cy="3730651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Grundlage </a:t>
            </a:r>
            <a:r>
              <a:rPr lang="de-DE" dirty="0"/>
              <a:t>weiterer Studien</a:t>
            </a:r>
          </a:p>
          <a:p>
            <a:pPr lvl="1"/>
            <a:r>
              <a:rPr lang="de-DE" dirty="0"/>
              <a:t>Trainingsdaten für maschinelles Lernen</a:t>
            </a:r>
          </a:p>
          <a:p>
            <a:pPr lvl="1"/>
            <a:r>
              <a:rPr lang="de-DE" dirty="0"/>
              <a:t>Einspeisung in Korpusmanage-mentsystem und Suche</a:t>
            </a:r>
          </a:p>
          <a:p>
            <a:pPr lvl="1"/>
            <a:r>
              <a:rPr lang="de-DE" dirty="0"/>
              <a:t>Verbesserte Ensemble-Architektur</a:t>
            </a:r>
          </a:p>
          <a:p>
            <a:pPr lvl="1"/>
            <a:r>
              <a:rPr lang="de-DE" dirty="0"/>
              <a:t>Lexikographie / Diskursmarker-inventorium</a:t>
            </a:r>
          </a:p>
          <a:p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172" y="205067"/>
                <a:ext cx="8229090" cy="858473"/>
              </a:xfrm>
            </p:spPr>
            <p:txBody>
              <a:bodyPr/>
              <a:lstStyle/>
              <a:p>
                <a:r>
                  <a:rPr lang="en-US" spc="-1" dirty="0" smtClean="0"/>
                  <a:t>Ensemble-</a:t>
                </a:r>
                <a:r>
                  <a:rPr lang="en-US" spc="-1" dirty="0" err="1" smtClean="0"/>
                  <a:t>Architektur</a:t>
                </a:r>
                <a:r>
                  <a:rPr lang="en-US" spc="-1" dirty="0"/>
                  <a:t/>
                </a:r>
                <a:br>
                  <a:rPr lang="en-US" spc="-1" dirty="0"/>
                </a:br>
                <a14:m>
                  <m:oMath xmlns:m="http://schemas.openxmlformats.org/officeDocument/2006/math">
                    <m:r>
                      <a:rPr lang="de-DE" b="1" i="1" spc="-1" smtClean="0">
                        <a:latin typeface="Cambria Math"/>
                      </a:rPr>
                      <m:t>⇒ </m:t>
                    </m:r>
                  </m:oMath>
                </a14:m>
                <a:r>
                  <a:rPr lang="en-US" spc="-1" dirty="0" err="1" smtClean="0"/>
                  <a:t>Annotiertes</a:t>
                </a:r>
                <a:r>
                  <a:rPr lang="en-US" spc="-1" dirty="0" smtClean="0"/>
                  <a:t> </a:t>
                </a:r>
                <a:r>
                  <a:rPr lang="en-US" spc="-1" dirty="0" err="1" smtClean="0"/>
                  <a:t>Korpus</a:t>
                </a:r>
                <a:endParaRPr lang="de-DE" dirty="0"/>
              </a:p>
            </p:txBody>
          </p:sp>
        </mc:Choice>
        <mc:Fallback>
          <p:sp>
            <p:nvSpPr>
              <p:cNvPr id="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172" y="205067"/>
                <a:ext cx="8229090" cy="858473"/>
              </a:xfrm>
              <a:blipFill rotWithShape="1">
                <a:blip r:embed="rId2"/>
                <a:stretch>
                  <a:fillRect l="-2667" t="-12143" b="-2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" r="11136"/>
          <a:stretch/>
        </p:blipFill>
        <p:spPr bwMode="auto">
          <a:xfrm>
            <a:off x="609601" y="1309905"/>
            <a:ext cx="4298950" cy="3672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850" y="1285592"/>
            <a:ext cx="4083050" cy="372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9086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 smtClean="0"/>
              <a:t>Ensemble-</a:t>
            </a:r>
            <a:r>
              <a:rPr lang="en-US" spc="-1" dirty="0" err="1" smtClean="0"/>
              <a:t>Architektur</a:t>
            </a:r>
            <a:r>
              <a:rPr lang="en-US" spc="-1" dirty="0" smtClean="0"/>
              <a:t/>
            </a:r>
            <a:br>
              <a:rPr lang="en-US" spc="-1" dirty="0" smtClean="0"/>
            </a:br>
            <a:r>
              <a:rPr lang="en-US" spc="-1" dirty="0" smtClean="0"/>
              <a:t>Evaluation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für Diskursannotation auf Bayrisch gibt es keine Golddaten</a:t>
                </a:r>
              </a:p>
              <a:p>
                <a:pPr lvl="1"/>
                <a:r>
                  <a:rPr lang="de-DE" dirty="0" smtClean="0"/>
                  <a:t>Evaluation gegen eine der Projektionen (hier Englisch)</a:t>
                </a:r>
              </a:p>
              <a:p>
                <a:pPr marL="696912" lvl="2" indent="0">
                  <a:buNone/>
                </a:pPr>
                <a14:m>
                  <m:oMath xmlns:m="http://schemas.openxmlformats.org/officeDocument/2006/math">
                    <m:r>
                      <a:rPr lang="de-DE" sz="2400" i="1" dirty="0">
                        <a:latin typeface="Cambria Math"/>
                      </a:rPr>
                      <m:t>𝑡𝑝</m:t>
                    </m:r>
                  </m:oMath>
                </a14:m>
                <a:r>
                  <a:rPr lang="de-DE" sz="2400" dirty="0"/>
                  <a:t> true positive: </a:t>
                </a:r>
                <a:r>
                  <a:rPr lang="de-DE" sz="2400" i="1" dirty="0"/>
                  <a:t>alle</a:t>
                </a:r>
                <a:r>
                  <a:rPr lang="de-DE" sz="2400" dirty="0"/>
                  <a:t> vorausgesagten Relationen werden auch aus dem Englischen </a:t>
                </a:r>
                <a:r>
                  <a:rPr lang="de-DE" sz="2400" dirty="0" smtClean="0"/>
                  <a:t>projiziert</a:t>
                </a:r>
              </a:p>
              <a:p>
                <a:pPr marL="671512" lvl="2" indent="0">
                  <a:buNone/>
                  <a:tabLst>
                    <a:tab pos="2330450" algn="l"/>
                  </a:tabLst>
                </a:pP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/>
                      </a:rPr>
                      <m:t>𝑝𝑟</m:t>
                    </m:r>
                    <m:r>
                      <a:rPr lang="de-DE" i="1" dirty="0" smtClean="0">
                        <a:latin typeface="Cambria Math"/>
                      </a:rPr>
                      <m:t>𝑒𝑐𝑖𝑠𝑖𝑜𝑛</m:t>
                    </m:r>
                    <m:r>
                      <a:rPr lang="de-DE" i="1" dirty="0" smtClean="0">
                        <a:latin typeface="Cambria Math"/>
                      </a:rPr>
                      <m:t> =</m:t>
                    </m:r>
                  </m:oMath>
                </a14:m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de-DE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de-DE" b="0" i="1" dirty="0" smtClean="0">
                            <a:latin typeface="Cambria Math"/>
                          </a:rPr>
                          <m:t>𝑡𝑝</m:t>
                        </m:r>
                      </m:num>
                      <m:den>
                        <m:r>
                          <a:rPr lang="de-DE" b="0" i="1" dirty="0" smtClean="0">
                            <a:latin typeface="Cambria Math"/>
                          </a:rPr>
                          <m:t>(</m:t>
                        </m:r>
                        <m:r>
                          <a:rPr lang="de-DE" b="0" i="1" dirty="0" smtClean="0">
                            <a:latin typeface="Cambria Math"/>
                          </a:rPr>
                          <m:t>𝑡𝑝</m:t>
                        </m:r>
                        <m:r>
                          <a:rPr lang="de-DE" b="0" i="1" dirty="0" smtClean="0">
                            <a:latin typeface="Cambria Math"/>
                          </a:rPr>
                          <m:t>+</m:t>
                        </m:r>
                        <m:r>
                          <a:rPr lang="de-DE" b="0" i="1" dirty="0" smtClean="0">
                            <a:latin typeface="Cambria Math"/>
                          </a:rPr>
                          <m:t>𝑓𝑝</m:t>
                        </m:r>
                        <m:r>
                          <a:rPr lang="de-DE" b="0" i="1" dirty="0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de-DE" dirty="0" smtClean="0"/>
              </a:p>
              <a:p>
                <a:pPr marL="671512" lvl="2" indent="0">
                  <a:buNone/>
                  <a:tabLst>
                    <a:tab pos="2330450" algn="l"/>
                  </a:tabLst>
                </a:pP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/>
                      </a:rPr>
                      <m:t>𝑟𝑒𝑐𝑎𝑙𝑙</m:t>
                    </m:r>
                    <m:r>
                      <a:rPr lang="de-DE" i="1" dirty="0">
                        <a:latin typeface="Cambria Math"/>
                      </a:rPr>
                      <m:t> =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de-DE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de-DE" i="1" dirty="0">
                            <a:latin typeface="Cambria Math"/>
                          </a:rPr>
                          <m:t>𝑡𝑝</m:t>
                        </m:r>
                      </m:num>
                      <m:den>
                        <m:r>
                          <a:rPr lang="de-DE" b="0" i="1" dirty="0" smtClean="0">
                            <a:latin typeface="Cambria Math"/>
                          </a:rPr>
                          <m:t>(</m:t>
                        </m:r>
                        <m:r>
                          <a:rPr lang="de-DE" i="1" dirty="0">
                            <a:latin typeface="Cambria Math"/>
                          </a:rPr>
                          <m:t>𝑡𝑝</m:t>
                        </m:r>
                        <m:r>
                          <a:rPr lang="de-DE" i="1" dirty="0">
                            <a:latin typeface="Cambria Math"/>
                          </a:rPr>
                          <m:t>+</m:t>
                        </m:r>
                        <m:r>
                          <a:rPr lang="de-DE" i="1" dirty="0">
                            <a:latin typeface="Cambria Math"/>
                          </a:rPr>
                          <m:t>𝑓𝑛</m:t>
                        </m:r>
                        <m:r>
                          <a:rPr lang="de-DE" b="0" i="1" dirty="0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de-DE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2154" b="-271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724400" y="3562350"/>
                <a:ext cx="2991781" cy="728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/>
                        </a:rPr>
                        <m:t>𝑓</m:t>
                      </m:r>
                      <m:r>
                        <a:rPr lang="de-DE" sz="2000" b="0" i="1" smtClean="0">
                          <a:latin typeface="Cambria Math"/>
                        </a:rPr>
                        <m:t>=2</m:t>
                      </m:r>
                      <m:f>
                        <m:fPr>
                          <m:ctrlPr>
                            <a:rPr lang="de-DE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/>
                            </a:rPr>
                            <m:t>𝑝𝑟𝑒𝑐𝑖𝑠𝑖𝑜𝑛</m:t>
                          </m:r>
                          <m:r>
                            <a:rPr lang="de-DE" sz="2000" b="0" i="1" smtClean="0">
                              <a:latin typeface="Cambria Math"/>
                            </a:rPr>
                            <m:t> ∙ </m:t>
                          </m:r>
                          <m:r>
                            <a:rPr lang="de-DE" sz="2000" b="0" i="1" smtClean="0">
                              <a:latin typeface="Cambria Math"/>
                            </a:rPr>
                            <m:t>𝑟𝑒𝑐𝑎𝑙𝑙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/>
                            </a:rPr>
                            <m:t>𝑝𝑟𝑒𝑐𝑖𝑠𝑖𝑜𝑛</m:t>
                          </m:r>
                          <m:r>
                            <a:rPr lang="de-DE" sz="2000" b="0" i="1" smtClean="0">
                              <a:latin typeface="Cambria Math"/>
                            </a:rPr>
                            <m:t>+</m:t>
                          </m:r>
                          <m:r>
                            <a:rPr lang="de-DE" sz="2000" b="0" i="1" smtClean="0">
                              <a:latin typeface="Cambria Math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562350"/>
                <a:ext cx="2991781" cy="72853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08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 smtClean="0"/>
              <a:t>Ensemble-</a:t>
            </a:r>
            <a:r>
              <a:rPr lang="en-US" spc="-1" dirty="0" err="1" smtClean="0"/>
              <a:t>Architektur</a:t>
            </a:r>
            <a:r>
              <a:rPr lang="en-US" spc="-1" dirty="0" smtClean="0"/>
              <a:t/>
            </a:r>
            <a:br>
              <a:rPr lang="en-US" spc="-1" dirty="0" smtClean="0"/>
            </a:br>
            <a:r>
              <a:rPr lang="en-US" spc="-1" dirty="0" smtClean="0"/>
              <a:t>Evaluation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7306"/>
            <a:ext cx="3429000" cy="3398044"/>
          </a:xfrm>
        </p:spPr>
        <p:txBody>
          <a:bodyPr/>
          <a:lstStyle/>
          <a:p>
            <a:r>
              <a:rPr lang="de-DE" dirty="0" smtClean="0"/>
              <a:t>Je </a:t>
            </a:r>
            <a:r>
              <a:rPr lang="de-DE" dirty="0" smtClean="0"/>
              <a:t>größer das Ensemble, um so zuverlässiger ist die Voraussage</a:t>
            </a:r>
          </a:p>
          <a:p>
            <a:pPr lvl="1"/>
            <a:r>
              <a:rPr lang="de-DE" dirty="0" smtClean="0"/>
              <a:t>Bestätigt* für </a:t>
            </a:r>
            <a:r>
              <a:rPr lang="de-DE" i="1" dirty="0" smtClean="0"/>
              <a:t>f </a:t>
            </a:r>
            <a:r>
              <a:rPr lang="de-DE" dirty="0" smtClean="0"/>
              <a:t>(</a:t>
            </a:r>
            <a:r>
              <a:rPr lang="de-DE" i="1" dirty="0" smtClean="0"/>
              <a:t>precision &amp;</a:t>
            </a:r>
            <a:r>
              <a:rPr lang="de-DE" dirty="0" smtClean="0"/>
              <a:t> </a:t>
            </a:r>
            <a:r>
              <a:rPr lang="de-DE" i="1" dirty="0" smtClean="0"/>
              <a:t>recall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54</a:t>
            </a:fld>
            <a:endParaRPr lang="de-DE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200150"/>
            <a:ext cx="5114925" cy="2752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001993" y="4248150"/>
            <a:ext cx="516080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  <a:tabLst>
                <a:tab pos="930275" algn="l"/>
              </a:tabLst>
            </a:pPr>
            <a:r>
              <a:rPr lang="de-DE" sz="1600" dirty="0" smtClean="0"/>
              <a:t>* Hinweis:	Ohne Gold-Daten ist diese Evaluation heuristisch 	und </a:t>
            </a:r>
            <a:r>
              <a:rPr lang="de-DE" sz="1600" i="1" dirty="0" smtClean="0"/>
              <a:t>unter</a:t>
            </a:r>
            <a:r>
              <a:rPr lang="de-DE" sz="1600" dirty="0" smtClean="0"/>
              <a:t>schätzt die Performance systematisch.</a:t>
            </a:r>
            <a:endParaRPr lang="de-DE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4267200" y="398952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1</a:t>
            </a:r>
            <a:endParaRPr lang="de-DE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4994586" y="398654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2</a:t>
            </a:r>
            <a:endParaRPr lang="de-DE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791200" y="398654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smtClean="0"/>
              <a:t>3</a:t>
            </a:r>
            <a:endParaRPr lang="de-DE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398654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4</a:t>
            </a:r>
            <a:endParaRPr lang="de-DE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7315200" y="398654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5</a:t>
            </a:r>
            <a:endParaRPr lang="de-DE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8077200" y="398654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6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086371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Zusammenfassung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4800600"/>
            <a:ext cx="2133600" cy="342900"/>
          </a:xfrm>
        </p:spPr>
        <p:txBody>
          <a:bodyPr/>
          <a:lstStyle/>
          <a:p>
            <a:fld id="{DF4DF032-40E7-4198-BBCB-DA8E7ED0C5DD}" type="slidenum">
              <a:rPr lang="de-DE" altLang="en-US" smtClean="0"/>
              <a:pPr/>
              <a:t>55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1205130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Verknüpfung maschinenlesbarer Diskursmarkerinventorien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1200150"/>
            <a:ext cx="4419600" cy="3810000"/>
          </a:xfrm>
        </p:spPr>
        <p:txBody>
          <a:bodyPr/>
          <a:lstStyle/>
          <a:p>
            <a:r>
              <a:rPr lang="de-DE" sz="2000" dirty="0" smtClean="0"/>
              <a:t>erweitert und formalisiert TextLink-Inventorien</a:t>
            </a:r>
          </a:p>
          <a:p>
            <a:pPr lvl="1"/>
            <a:r>
              <a:rPr lang="de-DE" sz="1800" dirty="0" smtClean="0"/>
              <a:t>Verknüpfung mit PDTB-Ontologie</a:t>
            </a:r>
          </a:p>
          <a:p>
            <a:pPr lvl="1"/>
            <a:r>
              <a:rPr lang="de-DE" sz="1800" dirty="0" smtClean="0"/>
              <a:t>Sprachübergreifende Suche</a:t>
            </a:r>
          </a:p>
          <a:p>
            <a:r>
              <a:rPr lang="de-DE" sz="2000" dirty="0" smtClean="0"/>
              <a:t>Verknüpfung mit OLiA-Ontologie</a:t>
            </a:r>
            <a:endParaRPr lang="de-DE" sz="1800" dirty="0" smtClean="0"/>
          </a:p>
          <a:p>
            <a:pPr lvl="1"/>
            <a:r>
              <a:rPr lang="de-DE" sz="1800" dirty="0" smtClean="0"/>
              <a:t>Subsumption / Reasoning</a:t>
            </a:r>
          </a:p>
          <a:p>
            <a:pPr lvl="1"/>
            <a:r>
              <a:rPr lang="de-DE" sz="1800" dirty="0" smtClean="0"/>
              <a:t>Verknüpfung mit Modellen für andere Theorien</a:t>
            </a:r>
          </a:p>
          <a:p>
            <a:r>
              <a:rPr lang="de-DE" sz="2000" dirty="0" smtClean="0"/>
              <a:t>Nutzung </a:t>
            </a:r>
            <a:r>
              <a:rPr lang="de-DE" sz="2000" dirty="0" smtClean="0"/>
              <a:t>z.B. zur Induktion von Diskursannotationen</a:t>
            </a:r>
          </a:p>
          <a:p>
            <a:pPr lvl="1"/>
            <a:r>
              <a:rPr lang="de-DE" sz="1600" dirty="0" smtClean="0"/>
              <a:t>hier am Beispiel des Bayrischen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56</a:t>
            </a:fld>
            <a:endParaRPr lang="de-DE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00150"/>
            <a:ext cx="4800600" cy="3625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4781550"/>
            <a:ext cx="807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hlinkClick r:id="rId3"/>
              </a:rPr>
              <a:t>https://</a:t>
            </a:r>
            <a:r>
              <a:rPr lang="de-DE" sz="1600" dirty="0" smtClean="0">
                <a:hlinkClick r:id="rId3"/>
              </a:rPr>
              <a:t>github.com/acoli-repo/rdf4discourse</a:t>
            </a:r>
            <a:r>
              <a:rPr lang="de-DE" sz="1600" dirty="0" smtClean="0"/>
              <a:t> 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822058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Verknüpfung maschinenlesbarer Diskursmarkerinventorien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742950"/>
            <a:ext cx="3962400" cy="3398044"/>
          </a:xfrm>
        </p:spPr>
        <p:txBody>
          <a:bodyPr/>
          <a:lstStyle/>
          <a:p>
            <a:pPr marL="0" indent="0" algn="ctr">
              <a:buNone/>
            </a:pPr>
            <a:endParaRPr lang="de-DE" sz="4000" dirty="0" smtClean="0"/>
          </a:p>
          <a:p>
            <a:pPr marL="0" indent="0" algn="ctr">
              <a:buNone/>
            </a:pPr>
            <a:endParaRPr lang="de-DE" sz="4000" dirty="0"/>
          </a:p>
          <a:p>
            <a:pPr marL="0" indent="0" algn="ctr">
              <a:buNone/>
            </a:pPr>
            <a:r>
              <a:rPr lang="de-DE" sz="4000" dirty="0" smtClean="0"/>
              <a:t>Vielen Dank </a:t>
            </a:r>
          </a:p>
          <a:p>
            <a:pPr marL="0" indent="0" algn="ctr">
              <a:buNone/>
            </a:pPr>
            <a:r>
              <a:rPr lang="de-DE" sz="4000" dirty="0" smtClean="0"/>
              <a:t>für Ihre Aufmerksamkeit!</a:t>
            </a:r>
            <a:endParaRPr lang="de-DE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57</a:t>
            </a:fld>
            <a:endParaRPr lang="de-DE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00150"/>
            <a:ext cx="4800600" cy="3625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4781550"/>
            <a:ext cx="807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hlinkClick r:id="rId3"/>
              </a:rPr>
              <a:t>https://</a:t>
            </a:r>
            <a:r>
              <a:rPr lang="de-DE" sz="1600" dirty="0" smtClean="0">
                <a:hlinkClick r:id="rId3"/>
              </a:rPr>
              <a:t>github.com/acoli-repo/rdf4discourse</a:t>
            </a:r>
            <a:r>
              <a:rPr lang="de-DE" sz="1600" dirty="0" smtClean="0"/>
              <a:t> 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844798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600" dirty="0" smtClean="0"/>
              <a:t>Christian Chiarcos &amp; Maxim Ionov (2021), </a:t>
            </a:r>
            <a:r>
              <a:rPr lang="de-DE" sz="1600" i="1" dirty="0"/>
              <a:t>Linking Discourse Marker </a:t>
            </a:r>
            <a:r>
              <a:rPr lang="de-DE" sz="1600" i="1" dirty="0" smtClean="0"/>
              <a:t>Inventories</a:t>
            </a:r>
            <a:r>
              <a:rPr lang="de-DE" sz="1600" dirty="0" smtClean="0"/>
              <a:t>.</a:t>
            </a:r>
          </a:p>
          <a:p>
            <a:pPr marL="344487" lvl="1" indent="0">
              <a:buNone/>
            </a:pPr>
            <a:r>
              <a:rPr lang="de-DE" sz="1400" dirty="0" smtClean="0"/>
              <a:t>In: Proc. </a:t>
            </a:r>
            <a:r>
              <a:rPr lang="en-US" sz="1400" dirty="0" smtClean="0"/>
              <a:t>3rd </a:t>
            </a:r>
            <a:r>
              <a:rPr lang="en-US" sz="1400" dirty="0"/>
              <a:t>Conference on Language, Data and Knowledge (LDK 2021</a:t>
            </a:r>
            <a:r>
              <a:rPr lang="en-US" sz="1400" dirty="0" smtClean="0"/>
              <a:t>), Sep 2021, Saragossa, </a:t>
            </a:r>
            <a:r>
              <a:rPr lang="en-US" sz="1400" dirty="0" err="1" smtClean="0"/>
              <a:t>Spanien</a:t>
            </a:r>
            <a:endParaRPr lang="en-US" sz="1400" dirty="0" smtClean="0"/>
          </a:p>
          <a:p>
            <a:pPr lvl="1"/>
            <a:r>
              <a:rPr lang="en-US" sz="1400" dirty="0" err="1" smtClean="0"/>
              <a:t>siehe</a:t>
            </a:r>
            <a:r>
              <a:rPr lang="en-US" sz="1400" dirty="0" smtClean="0"/>
              <a:t> </a:t>
            </a:r>
            <a:r>
              <a:rPr lang="en-US" sz="1400" dirty="0" err="1" smtClean="0"/>
              <a:t>dort</a:t>
            </a:r>
            <a:r>
              <a:rPr lang="en-US" sz="1400" dirty="0" smtClean="0"/>
              <a:t> </a:t>
            </a:r>
            <a:r>
              <a:rPr lang="en-US" sz="1400" dirty="0" err="1" smtClean="0"/>
              <a:t>für</a:t>
            </a:r>
            <a:r>
              <a:rPr lang="en-US" sz="1400" dirty="0" smtClean="0"/>
              <a:t> </a:t>
            </a:r>
            <a:r>
              <a:rPr lang="en-US" sz="1400" dirty="0" err="1" smtClean="0"/>
              <a:t>weitere</a:t>
            </a:r>
            <a:r>
              <a:rPr lang="en-US" sz="1400" dirty="0" smtClean="0"/>
              <a:t> </a:t>
            </a:r>
            <a:r>
              <a:rPr lang="en-US" sz="1400" dirty="0" err="1" smtClean="0"/>
              <a:t>Referenzen</a:t>
            </a:r>
            <a:endParaRPr lang="en-US" sz="1400" dirty="0" smtClean="0"/>
          </a:p>
          <a:p>
            <a:r>
              <a:rPr lang="en-US" sz="1600" dirty="0"/>
              <a:t>Christian </a:t>
            </a:r>
            <a:r>
              <a:rPr lang="en-US" sz="1600" dirty="0" err="1"/>
              <a:t>Chiarcos</a:t>
            </a:r>
            <a:r>
              <a:rPr lang="en-US" sz="1600" dirty="0"/>
              <a:t> (2014), </a:t>
            </a:r>
            <a:r>
              <a:rPr lang="en-US" sz="1600" i="1" dirty="0"/>
              <a:t>Towards Interoperable Discourse Annotation</a:t>
            </a:r>
            <a:endParaRPr lang="en-US" sz="1600" dirty="0"/>
          </a:p>
          <a:p>
            <a:pPr marL="344487" lvl="1" indent="0">
              <a:buNone/>
            </a:pPr>
            <a:r>
              <a:rPr lang="en-US" sz="1400" dirty="0"/>
              <a:t>In: Proc. Conference on Language Resources and Evaluation (LREC-2014), Mai 2014, Reykjavik, Island.</a:t>
            </a:r>
          </a:p>
          <a:p>
            <a:pPr lvl="1"/>
            <a:r>
              <a:rPr lang="en-US" sz="1400" dirty="0" err="1"/>
              <a:t>OLiA</a:t>
            </a:r>
            <a:r>
              <a:rPr lang="en-US" sz="1400" dirty="0"/>
              <a:t> Discourse Extensions</a:t>
            </a:r>
            <a:endParaRPr lang="de-DE" sz="1400" dirty="0"/>
          </a:p>
          <a:p>
            <a:r>
              <a:rPr lang="en-US" sz="1600" dirty="0" smtClean="0"/>
              <a:t>Christian </a:t>
            </a:r>
            <a:r>
              <a:rPr lang="en-US" sz="1600" dirty="0" err="1" smtClean="0"/>
              <a:t>Chiarcos</a:t>
            </a:r>
            <a:r>
              <a:rPr lang="en-US" sz="1600" dirty="0" smtClean="0"/>
              <a:t> et al. (2020</a:t>
            </a:r>
            <a:r>
              <a:rPr lang="en-US" sz="1600" dirty="0"/>
              <a:t>), </a:t>
            </a:r>
            <a:r>
              <a:rPr lang="en-US" sz="1600" i="1" dirty="0"/>
              <a:t>Translation Inference by Concept Propagation.</a:t>
            </a:r>
          </a:p>
          <a:p>
            <a:pPr marL="344487" lvl="1" indent="0">
              <a:buNone/>
            </a:pPr>
            <a:r>
              <a:rPr lang="en-US" sz="1400" dirty="0" smtClean="0"/>
              <a:t>In</a:t>
            </a:r>
            <a:r>
              <a:rPr lang="en-US" sz="1400" dirty="0"/>
              <a:t>: 2020 </a:t>
            </a:r>
            <a:r>
              <a:rPr lang="en-US" sz="1400" dirty="0" err="1"/>
              <a:t>Globalex</a:t>
            </a:r>
            <a:r>
              <a:rPr lang="en-US" sz="1400" dirty="0"/>
              <a:t> Workshop on Linked </a:t>
            </a:r>
            <a:r>
              <a:rPr lang="en-US" sz="1400" dirty="0" smtClean="0"/>
              <a:t>Lexicography (GLOBALEX-2020), May 2020, Marseille, </a:t>
            </a:r>
            <a:r>
              <a:rPr lang="en-US" sz="1400" dirty="0" err="1" smtClean="0"/>
              <a:t>Frankreich</a:t>
            </a:r>
            <a:r>
              <a:rPr lang="en-US" sz="1400" dirty="0" smtClean="0"/>
              <a:t> </a:t>
            </a:r>
          </a:p>
          <a:p>
            <a:pPr lvl="1"/>
            <a:r>
              <a:rPr lang="en-US" sz="1400" dirty="0" err="1" smtClean="0"/>
              <a:t>Induktion</a:t>
            </a:r>
            <a:r>
              <a:rPr lang="en-US" sz="1400" dirty="0" smtClean="0"/>
              <a:t> von </a:t>
            </a:r>
            <a:r>
              <a:rPr lang="en-US" sz="1400" dirty="0" err="1" smtClean="0"/>
              <a:t>Konzepten</a:t>
            </a:r>
            <a:r>
              <a:rPr lang="en-US" sz="1400" dirty="0" smtClean="0"/>
              <a:t> </a:t>
            </a:r>
            <a:r>
              <a:rPr lang="en-US" sz="1400" dirty="0" err="1" smtClean="0"/>
              <a:t>über</a:t>
            </a:r>
            <a:r>
              <a:rPr lang="en-US" sz="1400" dirty="0" smtClean="0"/>
              <a:t> </a:t>
            </a:r>
            <a:r>
              <a:rPr lang="en-US" sz="1400" dirty="0" err="1" smtClean="0"/>
              <a:t>maschinenlesbare</a:t>
            </a:r>
            <a:r>
              <a:rPr lang="en-US" sz="1400" dirty="0" smtClean="0"/>
              <a:t> </a:t>
            </a:r>
            <a:r>
              <a:rPr lang="en-US" sz="1400" dirty="0" err="1" smtClean="0"/>
              <a:t>Wörterbücher</a:t>
            </a:r>
            <a:r>
              <a:rPr lang="en-US" sz="1400" dirty="0" smtClean="0"/>
              <a:t> </a:t>
            </a:r>
            <a:r>
              <a:rPr lang="en-US" sz="1400" dirty="0" err="1" smtClean="0"/>
              <a:t>hinweg</a:t>
            </a:r>
            <a:r>
              <a:rPr lang="en-US" sz="1400" dirty="0" smtClean="0"/>
              <a:t>, </a:t>
            </a:r>
            <a:r>
              <a:rPr lang="en-US" sz="1400" dirty="0" err="1" smtClean="0"/>
              <a:t>hier</a:t>
            </a:r>
            <a:r>
              <a:rPr lang="en-US" sz="1400" dirty="0" smtClean="0"/>
              <a:t> </a:t>
            </a:r>
            <a:r>
              <a:rPr lang="en-US" sz="1400" dirty="0" err="1" smtClean="0"/>
              <a:t>für</a:t>
            </a:r>
            <a:r>
              <a:rPr lang="en-US" sz="1400" dirty="0" smtClean="0"/>
              <a:t> </a:t>
            </a:r>
            <a:r>
              <a:rPr lang="en-US" sz="1400" dirty="0" err="1" smtClean="0"/>
              <a:t>WordNet</a:t>
            </a:r>
            <a:endParaRPr lang="en-US" sz="1800" dirty="0" smtClean="0"/>
          </a:p>
          <a:p>
            <a:r>
              <a:rPr lang="en-US" sz="1600" dirty="0" smtClean="0"/>
              <a:t>Christian </a:t>
            </a:r>
            <a:r>
              <a:rPr lang="en-US" sz="1600" dirty="0" err="1" smtClean="0"/>
              <a:t>Chiarcos</a:t>
            </a:r>
            <a:r>
              <a:rPr lang="en-US" sz="1600" dirty="0" smtClean="0"/>
              <a:t> (</a:t>
            </a:r>
            <a:r>
              <a:rPr lang="en-US" sz="1600" dirty="0" err="1" smtClean="0"/>
              <a:t>ms.</a:t>
            </a:r>
            <a:r>
              <a:rPr lang="en-US" sz="1600" dirty="0" smtClean="0"/>
              <a:t>), </a:t>
            </a:r>
            <a:r>
              <a:rPr lang="en-US" sz="1600" i="1" dirty="0" smtClean="0"/>
              <a:t>Cross-Lingual Discourse Marker Induction.</a:t>
            </a:r>
          </a:p>
          <a:p>
            <a:pPr marL="344487" lvl="1" indent="0">
              <a:buNone/>
            </a:pPr>
            <a:r>
              <a:rPr lang="en-US" sz="1400" dirty="0" err="1" smtClean="0"/>
              <a:t>unpubliziertes</a:t>
            </a:r>
            <a:r>
              <a:rPr lang="en-US" sz="1400" dirty="0" smtClean="0"/>
              <a:t> </a:t>
            </a:r>
            <a:r>
              <a:rPr lang="en-US" sz="1400" dirty="0" err="1" smtClean="0"/>
              <a:t>Manuskript</a:t>
            </a:r>
            <a:endParaRPr lang="en-US" sz="1400" dirty="0" smtClean="0"/>
          </a:p>
          <a:p>
            <a:pPr lvl="1"/>
            <a:r>
              <a:rPr lang="en-US" sz="1400" dirty="0" err="1" smtClean="0"/>
              <a:t>hier</a:t>
            </a:r>
            <a:r>
              <a:rPr lang="en-US" sz="1400" dirty="0" smtClean="0"/>
              <a:t> </a:t>
            </a:r>
            <a:r>
              <a:rPr lang="en-US" sz="1400" dirty="0" err="1" smtClean="0"/>
              <a:t>angewendet</a:t>
            </a:r>
            <a:r>
              <a:rPr lang="en-US" sz="1400" dirty="0" smtClean="0"/>
              <a:t> auf das </a:t>
            </a:r>
            <a:r>
              <a:rPr lang="en-US" sz="1400" dirty="0" err="1" smtClean="0"/>
              <a:t>Bayrische</a:t>
            </a:r>
            <a:endParaRPr lang="en-US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58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475045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Ergänzungen</a:t>
            </a:r>
            <a:endParaRPr lang="de-D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828800" y="2514600"/>
            <a:ext cx="6781800" cy="1314450"/>
          </a:xfrm>
        </p:spPr>
        <p:txBody>
          <a:bodyPr/>
          <a:lstStyle/>
          <a:p>
            <a:pPr>
              <a:tabLst>
                <a:tab pos="2330450" algn="l"/>
              </a:tabLst>
            </a:pPr>
            <a:r>
              <a:rPr lang="de-DE" sz="1800" dirty="0" smtClean="0"/>
              <a:t>Daten</a:t>
            </a:r>
            <a:r>
              <a:rPr lang="de-DE" sz="1800" dirty="0"/>
              <a:t>: </a:t>
            </a:r>
            <a:r>
              <a:rPr lang="de-DE" sz="1800" dirty="0" smtClean="0"/>
              <a:t>	Muss </a:t>
            </a:r>
            <a:r>
              <a:rPr lang="de-DE" sz="1800" dirty="0"/>
              <a:t>es denn unbedingt </a:t>
            </a:r>
            <a:r>
              <a:rPr lang="de-DE" sz="1800" dirty="0" smtClean="0"/>
              <a:t>die(se) </a:t>
            </a:r>
            <a:r>
              <a:rPr lang="de-DE" sz="1800" dirty="0"/>
              <a:t>Bibel sein</a:t>
            </a:r>
            <a:r>
              <a:rPr lang="de-DE" sz="1800" dirty="0" smtClean="0"/>
              <a:t>?</a:t>
            </a:r>
          </a:p>
          <a:p>
            <a:pPr>
              <a:tabLst>
                <a:tab pos="2330450" algn="l"/>
              </a:tabLst>
            </a:pPr>
            <a:r>
              <a:rPr lang="de-DE" sz="1800" dirty="0"/>
              <a:t>	Geht das auch ohne Paralleltext?</a:t>
            </a:r>
          </a:p>
          <a:p>
            <a:pPr>
              <a:tabLst>
                <a:tab pos="2330450" algn="l"/>
              </a:tabLst>
            </a:pPr>
            <a:r>
              <a:rPr lang="de-DE" sz="1800" dirty="0"/>
              <a:t>	</a:t>
            </a:r>
            <a:r>
              <a:rPr lang="de-DE" sz="1800" dirty="0" smtClean="0"/>
              <a:t>Geht das auch für Sprache XYZ?</a:t>
            </a:r>
          </a:p>
          <a:p>
            <a:pPr>
              <a:tabLst>
                <a:tab pos="2330450" algn="l"/>
              </a:tabLst>
            </a:pPr>
            <a:r>
              <a:rPr lang="de-DE" sz="1800" dirty="0" smtClean="0"/>
              <a:t>Nutzen und Nutzung:	Müssen wir jetzt SPARQL lernen?</a:t>
            </a:r>
          </a:p>
          <a:p>
            <a:pPr>
              <a:tabLst>
                <a:tab pos="2330450" algn="l"/>
              </a:tabLst>
            </a:pPr>
            <a:r>
              <a:rPr lang="de-DE" sz="1800" dirty="0" smtClean="0"/>
              <a:t>Anfragen</a:t>
            </a:r>
            <a:r>
              <a:rPr lang="de-DE" sz="1800" dirty="0"/>
              <a:t>: 	</a:t>
            </a:r>
            <a:r>
              <a:rPr lang="de-DE" sz="1800" dirty="0" smtClean="0"/>
              <a:t>Subsumptionsinferenz</a:t>
            </a:r>
          </a:p>
          <a:p>
            <a:pPr>
              <a:tabLst>
                <a:tab pos="2330450" algn="l"/>
              </a:tabLst>
            </a:pPr>
            <a:r>
              <a:rPr lang="de-DE" sz="1800" dirty="0" smtClean="0"/>
              <a:t>Indirekte </a:t>
            </a:r>
            <a:r>
              <a:rPr lang="de-DE" sz="1800" dirty="0"/>
              <a:t>Nutzung: </a:t>
            </a:r>
            <a:r>
              <a:rPr lang="de-DE" sz="1800" dirty="0" smtClean="0"/>
              <a:t>	Evaluation </a:t>
            </a:r>
            <a:r>
              <a:rPr lang="de-DE" sz="1800" dirty="0"/>
              <a:t>von Diskurstheorien (bzw. </a:t>
            </a:r>
            <a:r>
              <a:rPr lang="de-DE" sz="1800" dirty="0" smtClean="0"/>
              <a:t>	deren </a:t>
            </a:r>
            <a:r>
              <a:rPr lang="de-DE" sz="1800" dirty="0"/>
              <a:t>Annotationen</a:t>
            </a:r>
            <a:r>
              <a:rPr lang="de-DE" sz="1800" dirty="0" smtClean="0"/>
              <a:t>)</a:t>
            </a:r>
          </a:p>
          <a:p>
            <a:pPr>
              <a:tabLst>
                <a:tab pos="2330450" algn="l"/>
              </a:tabLst>
            </a:pPr>
            <a:r>
              <a:rPr lang="de-DE" sz="1800" dirty="0" smtClean="0"/>
              <a:t>Erweiterung:	Geht das auch mit Semantik?</a:t>
            </a:r>
            <a:endParaRPr lang="de-D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4800600"/>
            <a:ext cx="2133600" cy="342900"/>
          </a:xfrm>
        </p:spPr>
        <p:txBody>
          <a:bodyPr/>
          <a:lstStyle/>
          <a:p>
            <a:fld id="{DF4DF032-40E7-4198-BBCB-DA8E7ED0C5DD}" type="slidenum">
              <a:rPr lang="de-DE" altLang="en-US" smtClean="0"/>
              <a:pPr/>
              <a:t>59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114708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Maschinenlesbarkeit in TextLink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6</a:t>
            </a:fld>
            <a:endParaRPr lang="de-DE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89" t="920" r="189" b="-1147"/>
          <a:stretch/>
        </p:blipFill>
        <p:spPr bwMode="auto">
          <a:xfrm>
            <a:off x="304800" y="856342"/>
            <a:ext cx="6400800" cy="20755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33800" y="855643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Italienisch (LICO)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021"/>
          <a:stretch/>
        </p:blipFill>
        <p:spPr bwMode="auto">
          <a:xfrm>
            <a:off x="2895600" y="2800350"/>
            <a:ext cx="6247118" cy="2343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315200" y="2800350"/>
            <a:ext cx="17682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smtClean="0"/>
              <a:t>Deutsch (DimLex)</a:t>
            </a:r>
            <a:endParaRPr lang="de-DE" dirty="0"/>
          </a:p>
        </p:txBody>
      </p:sp>
      <p:sp>
        <p:nvSpPr>
          <p:cNvPr id="7" name="TextBox 6"/>
          <p:cNvSpPr txBox="1"/>
          <p:nvPr/>
        </p:nvSpPr>
        <p:spPr>
          <a:xfrm>
            <a:off x="6766141" y="742950"/>
            <a:ext cx="237785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maschinenlesbare Syntax</a:t>
            </a:r>
          </a:p>
          <a:p>
            <a:endParaRPr lang="de-DE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de-DE" sz="1600" dirty="0" smtClean="0"/>
              <a:t>Ähnliche XML-Formate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de-DE" sz="1600" dirty="0" smtClean="0"/>
              <a:t>nicht identisch, aber transformierbar</a:t>
            </a:r>
            <a:endParaRPr lang="de-DE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" y="3085802"/>
            <a:ext cx="27432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keine maschinen-lesbare Semantik</a:t>
            </a:r>
          </a:p>
          <a:p>
            <a:endParaRPr lang="de-DE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de-DE" sz="1600" dirty="0" smtClean="0"/>
              <a:t>Relationen sind Zeichenketten, keine formal definierten Objekte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900679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Daten: Andere Texte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Die(se) Bibel ist in vielerlei Hinsicht speziell</a:t>
            </a:r>
          </a:p>
          <a:p>
            <a:pPr lvl="1"/>
            <a:r>
              <a:rPr lang="de-DE" dirty="0" smtClean="0"/>
              <a:t>Aber es gibt weitere Datengrundlagen</a:t>
            </a:r>
            <a:endParaRPr lang="de-DE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60</a:t>
            </a:fld>
            <a:endParaRPr lang="de-DE" altLang="en-US" dirty="0"/>
          </a:p>
        </p:txBody>
      </p:sp>
      <p:pic>
        <p:nvPicPr>
          <p:cNvPr id="1026" name="Picture 2" descr="Da kloa Prinz (Der kleine Prinz, bayerisch, bairisch, Saint-Exupéry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62200"/>
            <a:ext cx="1452753" cy="23431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ages-na.ssl-images-amazon.com/images/I/51WK39cspZL._SX352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753758"/>
            <a:ext cx="1600200" cy="2255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mages-na.ssl-images-amazon.com/images/I/51-x-pFfp0L._SX374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266950"/>
            <a:ext cx="1721739" cy="22849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02522"/>
            <a:ext cx="2246327" cy="2006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129919"/>
            <a:ext cx="2057400" cy="30135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468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3"/>
          <p:cNvPicPr/>
          <p:nvPr/>
        </p:nvPicPr>
        <p:blipFill rotWithShape="1">
          <a:blip r:embed="rId2" cstate="print"/>
          <a:srcRect b="52607"/>
          <a:stretch/>
        </p:blipFill>
        <p:spPr>
          <a:xfrm>
            <a:off x="1108457" y="1355534"/>
            <a:ext cx="6511543" cy="1444816"/>
          </a:xfrm>
          <a:prstGeom prst="rect">
            <a:avLst/>
          </a:prstGeom>
        </p:spPr>
      </p:pic>
      <p:sp>
        <p:nvSpPr>
          <p:cNvPr id="7" name="object 4"/>
          <p:cNvSpPr txBox="1"/>
          <p:nvPr/>
        </p:nvSpPr>
        <p:spPr>
          <a:xfrm>
            <a:off x="1143000" y="2876550"/>
            <a:ext cx="7758430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https://lexhelfer.bwb.badw.de/index.php?limit=&amp;Bogen=087&amp;Frage=8&amp;onlySnippets=1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756114"/>
            <a:ext cx="800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vgl. Bayerisches </a:t>
            </a:r>
            <a:r>
              <a:rPr lang="de-DE" dirty="0"/>
              <a:t>Wörterbuch: </a:t>
            </a:r>
            <a:r>
              <a:rPr lang="de-DE" i="1" dirty="0" smtClean="0"/>
              <a:t>aft </a:t>
            </a:r>
            <a:r>
              <a:rPr lang="de-DE" dirty="0" smtClean="0"/>
              <a:t>„dann, nachher“</a:t>
            </a:r>
            <a:endParaRPr lang="de-DE" dirty="0"/>
          </a:p>
        </p:txBody>
      </p:sp>
      <p:sp>
        <p:nvSpPr>
          <p:cNvPr id="8" name="Rectangle 7"/>
          <p:cNvSpPr/>
          <p:nvPr/>
        </p:nvSpPr>
        <p:spPr>
          <a:xfrm>
            <a:off x="1143000" y="3181350"/>
            <a:ext cx="5791200" cy="1828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471660" y="3333750"/>
            <a:ext cx="66479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tabLst>
                <a:tab pos="820738" algn="l"/>
                <a:tab pos="2330450" algn="l"/>
                <a:tab pos="2781300" algn="l"/>
              </a:tabLst>
            </a:pPr>
            <a:r>
              <a:rPr lang="de-DE" sz="2400" dirty="0"/>
              <a:t>	</a:t>
            </a:r>
            <a:r>
              <a:rPr lang="de-DE" sz="2400" i="1" smtClean="0"/>
              <a:t>dann</a:t>
            </a:r>
            <a:r>
              <a:rPr lang="de-DE" sz="2400" i="1" dirty="0" smtClean="0"/>
              <a:t>	</a:t>
            </a:r>
            <a:r>
              <a:rPr lang="de-DE" sz="1600" dirty="0" smtClean="0"/>
              <a:t>TEMPORAL:Asynchronous:Precedence</a:t>
            </a:r>
          </a:p>
          <a:p>
            <a:pPr lvl="1">
              <a:tabLst>
                <a:tab pos="820738" algn="l"/>
                <a:tab pos="2330450" algn="l"/>
                <a:tab pos="2781300" algn="l"/>
              </a:tabLst>
            </a:pPr>
            <a:r>
              <a:rPr lang="de-DE" sz="2400" i="1" dirty="0"/>
              <a:t>	</a:t>
            </a:r>
            <a:r>
              <a:rPr lang="de-DE" sz="2400" i="1" dirty="0" smtClean="0"/>
              <a:t>nachher</a:t>
            </a:r>
            <a:r>
              <a:rPr lang="de-DE" sz="2400" i="1" dirty="0"/>
              <a:t>	</a:t>
            </a:r>
            <a:r>
              <a:rPr lang="de-DE" sz="1600" dirty="0" smtClean="0"/>
              <a:t>EXPANSION:Conjunction</a:t>
            </a:r>
          </a:p>
          <a:p>
            <a:pPr lvl="1">
              <a:tabLst>
                <a:tab pos="820738" algn="l"/>
                <a:tab pos="2330450" algn="l"/>
                <a:tab pos="2781300" algn="l"/>
              </a:tabLst>
            </a:pPr>
            <a:r>
              <a:rPr lang="de-DE" sz="1600" dirty="0"/>
              <a:t>	</a:t>
            </a:r>
            <a:r>
              <a:rPr lang="de-DE" sz="1600" dirty="0" smtClean="0"/>
              <a:t>	TEMPORAL:Asynchronous:Precedence</a:t>
            </a:r>
          </a:p>
          <a:p>
            <a:pPr lvl="1">
              <a:tabLst>
                <a:tab pos="820738" algn="l"/>
                <a:tab pos="2330450" algn="l"/>
                <a:tab pos="2781300" algn="l"/>
              </a:tabLst>
            </a:pPr>
            <a:r>
              <a:rPr lang="de-DE" sz="1600" dirty="0" smtClean="0"/>
              <a:t>		CONTINGENCY:Condition:Arg2-as-cond</a:t>
            </a:r>
          </a:p>
          <a:p>
            <a:pPr lvl="1">
              <a:tabLst>
                <a:tab pos="820738" algn="l"/>
                <a:tab pos="2330450" algn="l"/>
                <a:tab pos="2781300" algn="l"/>
              </a:tabLst>
            </a:pPr>
            <a:r>
              <a:rPr lang="de-DE" sz="1600" dirty="0"/>
              <a:t>		TEMPORAL:Synchronous		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5372" y="3028950"/>
            <a:ext cx="1253228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DimLex</a:t>
            </a:r>
            <a:endParaRPr lang="de-DE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de-DE" dirty="0" smtClean="0"/>
              <a:t>Daten: Induktion aus Wörterbüchern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5667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756114"/>
            <a:ext cx="800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vgl. Bayerisches </a:t>
            </a:r>
            <a:r>
              <a:rPr lang="de-DE" dirty="0"/>
              <a:t>Wörterbuch: </a:t>
            </a:r>
            <a:r>
              <a:rPr lang="de-DE" i="1" dirty="0" smtClean="0"/>
              <a:t>aft </a:t>
            </a:r>
            <a:r>
              <a:rPr lang="de-DE" dirty="0" smtClean="0"/>
              <a:t>„dann, nachher“</a:t>
            </a:r>
            <a:endParaRPr lang="de-DE" dirty="0"/>
          </a:p>
        </p:txBody>
      </p:sp>
      <p:sp>
        <p:nvSpPr>
          <p:cNvPr id="8" name="Rectangle 7"/>
          <p:cNvSpPr/>
          <p:nvPr/>
        </p:nvSpPr>
        <p:spPr>
          <a:xfrm>
            <a:off x="1143000" y="3181350"/>
            <a:ext cx="5791200" cy="1828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471660" y="3333750"/>
            <a:ext cx="66479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tabLst>
                <a:tab pos="820738" algn="l"/>
                <a:tab pos="2330450" algn="l"/>
                <a:tab pos="2781300" algn="l"/>
              </a:tabLst>
            </a:pPr>
            <a:r>
              <a:rPr lang="de-DE" sz="2400" dirty="0"/>
              <a:t>	</a:t>
            </a:r>
            <a:r>
              <a:rPr lang="de-DE" sz="2400" i="1" dirty="0" smtClean="0"/>
              <a:t>dann	</a:t>
            </a:r>
            <a:r>
              <a:rPr lang="de-DE" sz="1600" dirty="0" smtClean="0"/>
              <a:t>TEMPORAL:Asynchronous:Precedence</a:t>
            </a:r>
          </a:p>
          <a:p>
            <a:pPr lvl="1">
              <a:tabLst>
                <a:tab pos="820738" algn="l"/>
                <a:tab pos="2330450" algn="l"/>
                <a:tab pos="2781300" algn="l"/>
              </a:tabLst>
            </a:pPr>
            <a:r>
              <a:rPr lang="de-DE" sz="2400" i="1" dirty="0"/>
              <a:t>	</a:t>
            </a:r>
            <a:r>
              <a:rPr lang="de-DE" sz="2400" i="1" dirty="0" smtClean="0"/>
              <a:t>nachher</a:t>
            </a:r>
            <a:r>
              <a:rPr lang="de-DE" sz="2400" i="1" dirty="0"/>
              <a:t>	</a:t>
            </a:r>
            <a:r>
              <a:rPr lang="de-DE" sz="1600" dirty="0" smtClean="0"/>
              <a:t>EXPANSION:Conjunction</a:t>
            </a:r>
          </a:p>
          <a:p>
            <a:pPr lvl="1">
              <a:tabLst>
                <a:tab pos="820738" algn="l"/>
                <a:tab pos="2330450" algn="l"/>
                <a:tab pos="2781300" algn="l"/>
              </a:tabLst>
            </a:pPr>
            <a:r>
              <a:rPr lang="de-DE" sz="1600" dirty="0"/>
              <a:t>	</a:t>
            </a:r>
            <a:r>
              <a:rPr lang="de-DE" sz="1600" dirty="0" smtClean="0"/>
              <a:t>	TEMPORAL:Asynchronous:Precedence</a:t>
            </a:r>
          </a:p>
          <a:p>
            <a:pPr lvl="1">
              <a:tabLst>
                <a:tab pos="820738" algn="l"/>
                <a:tab pos="2330450" algn="l"/>
                <a:tab pos="2781300" algn="l"/>
              </a:tabLst>
            </a:pPr>
            <a:r>
              <a:rPr lang="de-DE" sz="1600" dirty="0" smtClean="0"/>
              <a:t>		CONTINGENCY:Condition:Arg2-as-cond</a:t>
            </a:r>
          </a:p>
          <a:p>
            <a:pPr lvl="1">
              <a:tabLst>
                <a:tab pos="820738" algn="l"/>
                <a:tab pos="2330450" algn="l"/>
                <a:tab pos="2781300" algn="l"/>
              </a:tabLst>
            </a:pPr>
            <a:r>
              <a:rPr lang="de-DE" sz="1600" dirty="0"/>
              <a:t>		TEMPORAL:Synchronous		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5372" y="3028950"/>
            <a:ext cx="1253228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DimLex</a:t>
            </a:r>
            <a:endParaRPr lang="de-DE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14400" y="1581150"/>
            <a:ext cx="7467600" cy="1219200"/>
          </a:xfrm>
        </p:spPr>
        <p:txBody>
          <a:bodyPr/>
          <a:lstStyle/>
          <a:p>
            <a:pPr>
              <a:buFont typeface="Symbol"/>
              <a:buChar char="Þ"/>
            </a:pPr>
            <a:r>
              <a:rPr lang="de-DE" dirty="0" smtClean="0"/>
              <a:t>einfache Mehrheit, häufigste Relation(en)</a:t>
            </a:r>
          </a:p>
          <a:p>
            <a:pPr marL="344487" lvl="1" indent="0">
              <a:buNone/>
            </a:pPr>
            <a:r>
              <a:rPr lang="de-DE" sz="2000" dirty="0" smtClean="0"/>
              <a:t>TEMPORAL:Asynchronous:Precedence</a:t>
            </a:r>
          </a:p>
          <a:p>
            <a:pPr marL="344487" lvl="1" indent="0">
              <a:buNone/>
            </a:pPr>
            <a:endParaRPr lang="de-DE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de-DE" dirty="0" smtClean="0"/>
              <a:t>Daten: Induktion aus Wörterbüchern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6573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82"/>
          <a:stretch/>
        </p:blipFill>
        <p:spPr bwMode="auto">
          <a:xfrm>
            <a:off x="457200" y="3149082"/>
            <a:ext cx="8534400" cy="1337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756114"/>
            <a:ext cx="800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vgl. Bayerisches </a:t>
            </a:r>
            <a:r>
              <a:rPr lang="de-DE" dirty="0"/>
              <a:t>Wörterbuch: </a:t>
            </a:r>
            <a:r>
              <a:rPr lang="de-DE" i="1" dirty="0" smtClean="0"/>
              <a:t>aft </a:t>
            </a:r>
            <a:r>
              <a:rPr lang="de-DE" dirty="0" smtClean="0"/>
              <a:t>„dann, nachher“</a:t>
            </a:r>
            <a:endParaRPr lang="de-DE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14400" y="1581150"/>
            <a:ext cx="7467600" cy="1219200"/>
          </a:xfrm>
        </p:spPr>
        <p:txBody>
          <a:bodyPr/>
          <a:lstStyle/>
          <a:p>
            <a:pPr>
              <a:buFont typeface="Symbol"/>
              <a:buChar char="Þ"/>
            </a:pPr>
            <a:r>
              <a:rPr lang="de-DE" dirty="0" smtClean="0"/>
              <a:t>einfache Mehrheit, häufigste Relation(en)</a:t>
            </a:r>
          </a:p>
          <a:p>
            <a:pPr marL="344487" lvl="1" indent="0">
              <a:buNone/>
            </a:pPr>
            <a:r>
              <a:rPr lang="de-DE" sz="2000" dirty="0" smtClean="0"/>
              <a:t>TEMPORAL:Asynchronous:Precedence</a:t>
            </a:r>
          </a:p>
          <a:p>
            <a:pPr marL="344487" lvl="1" indent="0">
              <a:buNone/>
            </a:pPr>
            <a:endParaRPr lang="de-DE" dirty="0"/>
          </a:p>
        </p:txBody>
      </p:sp>
      <p:sp>
        <p:nvSpPr>
          <p:cNvPr id="12" name="TextBox 11"/>
          <p:cNvSpPr txBox="1"/>
          <p:nvPr/>
        </p:nvSpPr>
        <p:spPr>
          <a:xfrm>
            <a:off x="5715000" y="2854464"/>
            <a:ext cx="335280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000" dirty="0" smtClean="0"/>
              <a:t>vgl. korpusbasiert induziertes Diskursmarkerinventorium</a:t>
            </a:r>
            <a:endParaRPr lang="de-DE" sz="200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195266"/>
            <a:ext cx="8229600" cy="854869"/>
          </a:xfrm>
        </p:spPr>
        <p:txBody>
          <a:bodyPr/>
          <a:lstStyle/>
          <a:p>
            <a:r>
              <a:rPr lang="de-DE" dirty="0" smtClean="0"/>
              <a:t>Daten: Induktion aus Wörterbüchern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9441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35" b="20192"/>
          <a:stretch/>
        </p:blipFill>
        <p:spPr bwMode="auto">
          <a:xfrm>
            <a:off x="4572000" y="1885950"/>
            <a:ext cx="2971800" cy="300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6019800" y="3583669"/>
            <a:ext cx="1524000" cy="1384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Daten: Andere Sprachen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Die beschriebene Induktion von Diskursinformation kann entweder auf Paralleltexten oder bilingualen Wörterbüchern aufbauen, z.B. mit</a:t>
            </a:r>
            <a:endParaRPr lang="de-DE" sz="20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64</a:t>
            </a:fld>
            <a:endParaRPr lang="de-DE" altLang="en-US" dirty="0"/>
          </a:p>
        </p:txBody>
      </p:sp>
      <p:pic>
        <p:nvPicPr>
          <p:cNvPr id="5" name="Picture 2" descr="dictionary grap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38150"/>
            <a:ext cx="3124200" cy="244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14400" y="4248150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ACoLi Dictionary Graph: 430 Sprachen</a:t>
            </a:r>
          </a:p>
          <a:p>
            <a:r>
              <a:rPr lang="de-DE" sz="1400" dirty="0" smtClean="0"/>
              <a:t>(Chiarcos et al., LREC-2020)</a:t>
            </a:r>
          </a:p>
          <a:p>
            <a:r>
              <a:rPr lang="de-DE" sz="1400" dirty="0">
                <a:hlinkClick r:id="rId4"/>
              </a:rPr>
              <a:t>https://</a:t>
            </a:r>
            <a:r>
              <a:rPr lang="de-DE" sz="1400" dirty="0" smtClean="0">
                <a:hlinkClick r:id="rId4"/>
              </a:rPr>
              <a:t>github.com/acoli-repo/acoli-dicts</a:t>
            </a:r>
            <a:r>
              <a:rPr lang="de-DE" sz="1400" dirty="0" smtClean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9800" y="3583669"/>
            <a:ext cx="27373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ACoLi Bible Corpus: </a:t>
            </a:r>
          </a:p>
          <a:p>
            <a:r>
              <a:rPr lang="de-DE" sz="1400" dirty="0" smtClean="0"/>
              <a:t>  125 Sprachen Open Source</a:t>
            </a:r>
          </a:p>
          <a:p>
            <a:r>
              <a:rPr lang="de-DE" sz="1400" dirty="0" smtClean="0"/>
              <a:t>&gt;700 Sprachen Build Scripts</a:t>
            </a:r>
          </a:p>
          <a:p>
            <a:r>
              <a:rPr lang="de-DE" sz="1400" dirty="0" smtClean="0"/>
              <a:t>(Chiarcos et al., LaTeCH-2014)</a:t>
            </a:r>
          </a:p>
          <a:p>
            <a:r>
              <a:rPr lang="de-DE" sz="1400" dirty="0">
                <a:hlinkClick r:id="rId5"/>
              </a:rPr>
              <a:t>https://</a:t>
            </a:r>
            <a:r>
              <a:rPr lang="de-DE" sz="1400" dirty="0" smtClean="0">
                <a:hlinkClick r:id="rId5"/>
              </a:rPr>
              <a:t>github.com/acoli-repo/acoli-corpora</a:t>
            </a:r>
            <a:r>
              <a:rPr lang="de-DE" sz="1400" dirty="0" smtClean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78588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Nutzen und Nutzung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6306"/>
            <a:ext cx="8229600" cy="3398044"/>
          </a:xfrm>
        </p:spPr>
        <p:txBody>
          <a:bodyPr/>
          <a:lstStyle/>
          <a:p>
            <a:r>
              <a:rPr lang="de-DE" dirty="0" smtClean="0"/>
              <a:t>Nutzen</a:t>
            </a:r>
            <a:r>
              <a:rPr lang="de-DE" dirty="0"/>
              <a:t>: Verknüpfung von Informationen</a:t>
            </a:r>
          </a:p>
          <a:p>
            <a:pPr lvl="1"/>
            <a:r>
              <a:rPr lang="de-DE" dirty="0" smtClean="0"/>
              <a:t>Z.B. in Korpus- oder Analyseworkflows</a:t>
            </a:r>
            <a:endParaRPr lang="de-DE" dirty="0"/>
          </a:p>
          <a:p>
            <a:pPr lvl="1"/>
            <a:r>
              <a:rPr lang="de-DE" dirty="0"/>
              <a:t>Muss gemeinsam mit Nutzern für die Lösung von konkreten Forschungsfragen evaluiert </a:t>
            </a:r>
            <a:r>
              <a:rPr lang="de-DE" dirty="0" smtClean="0"/>
              <a:t>werden</a:t>
            </a:r>
          </a:p>
          <a:p>
            <a:r>
              <a:rPr lang="de-DE" dirty="0" smtClean="0"/>
              <a:t>Nutzung: Backend und Datenvorverarbeitung</a:t>
            </a:r>
          </a:p>
          <a:p>
            <a:pPr lvl="1"/>
            <a:r>
              <a:rPr lang="de-DE" dirty="0" smtClean="0"/>
              <a:t>RDF-Technologie und die Anfragesprache SPARQL richten sich nicht an Geisteswissenschaftler</a:t>
            </a:r>
          </a:p>
          <a:p>
            <a:pPr lvl="1">
              <a:buFont typeface="Symbol"/>
              <a:buChar char="Þ"/>
            </a:pPr>
            <a:r>
              <a:rPr lang="de-DE" dirty="0" smtClean="0"/>
              <a:t>graphische Nutzerschnittstellen (z.B. </a:t>
            </a:r>
            <a:r>
              <a:rPr lang="de-DE" dirty="0" smtClean="0">
                <a:hlinkClick r:id="rId2"/>
              </a:rPr>
              <a:t>https://github.com/acoli-repo/cqp4rdf</a:t>
            </a:r>
            <a:r>
              <a:rPr lang="de-DE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65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4232934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Anfrage: Subsumptionsinferenz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0" y="1200150"/>
            <a:ext cx="3352800" cy="1752600"/>
          </a:xfrm>
        </p:spPr>
        <p:txBody>
          <a:bodyPr/>
          <a:lstStyle/>
          <a:p>
            <a:pPr marL="0" indent="0">
              <a:buNone/>
            </a:pPr>
            <a:r>
              <a:rPr lang="fr-FR" sz="3200" dirty="0" err="1"/>
              <a:t>Diskursmarker</a:t>
            </a:r>
            <a:r>
              <a:rPr lang="fr-FR" sz="3200" dirty="0"/>
              <a:t> → PDTB-Ontologie → </a:t>
            </a:r>
            <a:r>
              <a:rPr lang="fr-FR" sz="3200" dirty="0" err="1"/>
              <a:t>OLiA</a:t>
            </a:r>
            <a:r>
              <a:rPr lang="fr-FR" sz="3200" dirty="0"/>
              <a:t> →  </a:t>
            </a:r>
            <a:r>
              <a:rPr lang="fr-FR" sz="3200" dirty="0" smtClean="0"/>
              <a:t>RST-Ontologie</a:t>
            </a:r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66</a:t>
            </a:fld>
            <a:endParaRPr lang="de-DE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52550"/>
            <a:ext cx="5010150" cy="364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409950"/>
            <a:ext cx="4540250" cy="1678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3801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Indirekte Nutzung: Evaluation von Diskurstheorien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00150"/>
            <a:ext cx="8077200" cy="3398044"/>
          </a:xfrm>
        </p:spPr>
        <p:txBody>
          <a:bodyPr/>
          <a:lstStyle/>
          <a:p>
            <a:r>
              <a:rPr lang="de-DE" dirty="0" smtClean="0"/>
              <a:t>Welche Diskurstheorie liefert die beste sprachübergreifende Generalisierung?</a:t>
            </a:r>
          </a:p>
          <a:p>
            <a:pPr marL="344487" lvl="1" indent="0">
              <a:buNone/>
            </a:pPr>
            <a:r>
              <a:rPr lang="de-DE" sz="2400" dirty="0" smtClean="0"/>
              <a:t>Welche Annotation liefert die besten Evaluationsergebnisse?</a:t>
            </a:r>
          </a:p>
          <a:p>
            <a:pPr lvl="1"/>
            <a:r>
              <a:rPr lang="de-DE" dirty="0" smtClean="0"/>
              <a:t>Auswertung läuft noch (über 125 Sprachen)</a:t>
            </a:r>
          </a:p>
          <a:p>
            <a:pPr lvl="2"/>
            <a:r>
              <a:rPr lang="de-DE" dirty="0" smtClean="0"/>
              <a:t>Zwischenergebnisse</a:t>
            </a:r>
          </a:p>
          <a:p>
            <a:pPr lvl="3"/>
            <a:r>
              <a:rPr lang="de-DE" dirty="0" smtClean="0"/>
              <a:t>PDTB L.1 – CCR – PDTB L.2, PDTB L.3, ISO SemAF – RST </a:t>
            </a:r>
          </a:p>
          <a:p>
            <a:pPr lvl="2"/>
            <a:r>
              <a:rPr lang="de-DE" dirty="0" smtClean="0"/>
              <a:t>spiegelt aber vor allem wider, wie viele Klassen unterschieden werden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5870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Erweiterung: Geht das auch mit Semantik?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6306"/>
            <a:ext cx="8229600" cy="3398044"/>
          </a:xfrm>
        </p:spPr>
        <p:txBody>
          <a:bodyPr/>
          <a:lstStyle/>
          <a:p>
            <a:r>
              <a:rPr lang="de-DE" dirty="0" smtClean="0"/>
              <a:t>Inferenz von Diskursannotationen ist ein sehr spezifischer und kleiner Bereich</a:t>
            </a:r>
          </a:p>
          <a:p>
            <a:pPr lvl="1"/>
            <a:r>
              <a:rPr lang="de-DE" dirty="0" smtClean="0"/>
              <a:t>Die Technologie ist aber nicht darauf beschränkt</a:t>
            </a:r>
          </a:p>
          <a:p>
            <a:r>
              <a:rPr lang="de-DE" dirty="0" smtClean="0"/>
              <a:t>Alle Arten lexikalischer Ressourcen, die in OntoLex-Lemon verfügbar sind</a:t>
            </a:r>
          </a:p>
          <a:p>
            <a:pPr marL="344487" lvl="1" indent="0">
              <a:buNone/>
            </a:pPr>
            <a:r>
              <a:rPr lang="de-DE" sz="1800" dirty="0" smtClean="0"/>
              <a:t>Open </a:t>
            </a:r>
            <a:r>
              <a:rPr lang="de-DE" sz="1800" dirty="0"/>
              <a:t>Multilingual WordNet (</a:t>
            </a:r>
            <a:r>
              <a:rPr lang="de-DE" sz="1800" dirty="0">
                <a:hlinkClick r:id="rId2"/>
              </a:rPr>
              <a:t>http://compling.hss.ntu.edu.sg/omw</a:t>
            </a:r>
            <a:r>
              <a:rPr lang="de-DE" sz="1800" dirty="0" smtClean="0">
                <a:hlinkClick r:id="rId2"/>
              </a:rPr>
              <a:t>/</a:t>
            </a:r>
            <a:r>
              <a:rPr lang="de-DE" sz="1800" dirty="0" smtClean="0"/>
              <a:t>, 34 WordNets) </a:t>
            </a:r>
          </a:p>
          <a:p>
            <a:pPr lvl="1">
              <a:buFont typeface="Symbol"/>
              <a:buChar char="Þ"/>
            </a:pPr>
            <a:r>
              <a:rPr lang="de-DE" dirty="0" smtClean="0"/>
              <a:t>Automatische Induktion und Disambiguierung von Konzeptannotationen (Synsets)</a:t>
            </a:r>
          </a:p>
          <a:p>
            <a:pPr lvl="2"/>
            <a:r>
              <a:rPr lang="de-DE" dirty="0" smtClean="0"/>
              <a:t>auf Basis von bilingualen Wörterbüchern </a:t>
            </a:r>
            <a:r>
              <a:rPr lang="de-DE" sz="1600" dirty="0" smtClean="0"/>
              <a:t>(Chiarcos et al., TIAD-2020)</a:t>
            </a:r>
          </a:p>
          <a:p>
            <a:pPr lvl="1"/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68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3073438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Maschinenlesbare Semantik</a:t>
            </a:r>
            <a:br>
              <a:rPr lang="de-DE" dirty="0" smtClean="0"/>
            </a:br>
            <a:r>
              <a:rPr lang="de-DE" dirty="0" smtClean="0"/>
              <a:t>Wissensrepräsentation im Web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3398044"/>
          </a:xfrm>
        </p:spPr>
        <p:txBody>
          <a:bodyPr/>
          <a:lstStyle/>
          <a:p>
            <a:r>
              <a:rPr lang="de-DE" sz="2400" dirty="0" smtClean="0"/>
              <a:t>eindeutige Bezeichnung von Konzepten und Objekten</a:t>
            </a:r>
          </a:p>
          <a:p>
            <a:pPr lvl="1"/>
            <a:r>
              <a:rPr lang="de-DE" sz="2000" dirty="0" smtClean="0"/>
              <a:t>Webstandard: Uniform Resource Identifier (URI)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7</a:t>
            </a:fld>
            <a:endParaRPr lang="de-D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05130" y="2647950"/>
            <a:ext cx="548323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1800" dirty="0"/>
              <a:t>http://purl.org/olia/discourse/olia_discourse.owl#Result</a:t>
            </a:r>
          </a:p>
        </p:txBody>
      </p:sp>
    </p:spTree>
    <p:extLst>
      <p:ext uri="{BB962C8B-B14F-4D97-AF65-F5344CB8AC3E}">
        <p14:creationId xmlns:p14="http://schemas.microsoft.com/office/powerpoint/2010/main" val="2647414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Maschinenlesbare Semantik</a:t>
            </a:r>
            <a:br>
              <a:rPr lang="de-DE" dirty="0" smtClean="0"/>
            </a:br>
            <a:r>
              <a:rPr lang="de-DE" dirty="0" smtClean="0"/>
              <a:t>Wissensrepräsentation im Web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3398044"/>
          </a:xfrm>
        </p:spPr>
        <p:txBody>
          <a:bodyPr/>
          <a:lstStyle/>
          <a:p>
            <a:r>
              <a:rPr lang="de-DE" sz="2400" dirty="0" smtClean="0"/>
              <a:t>eindeutige Bezeichnung von Konzepten und Objekten</a:t>
            </a:r>
          </a:p>
          <a:p>
            <a:pPr lvl="1"/>
            <a:r>
              <a:rPr lang="de-DE" sz="2000" dirty="0" smtClean="0"/>
              <a:t>Webstandard: Uniform Resource Identifier (URI)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8</a:t>
            </a:fld>
            <a:endParaRPr lang="de-D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05130" y="2647950"/>
            <a:ext cx="548323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1800" dirty="0"/>
              <a:t>http://purl.org/olia/discourse/olia_discourse.owl#Result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345418"/>
            <a:ext cx="250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>
                <a:solidFill>
                  <a:schemeClr val="accent6"/>
                </a:solidFill>
              </a:rPr>
              <a:t>oder, etwas kompakter</a:t>
            </a:r>
            <a:endParaRPr lang="de-DE" sz="1800" dirty="0">
              <a:solidFill>
                <a:schemeClr val="accent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800" y="3867150"/>
            <a:ext cx="6282361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1800" dirty="0" smtClean="0"/>
              <a:t>PREFIX olia: &lt;http</a:t>
            </a:r>
            <a:r>
              <a:rPr lang="de-DE" sz="1800" dirty="0"/>
              <a:t>://purl.org/olia/discourse/olia_discourse.owl</a:t>
            </a:r>
            <a:r>
              <a:rPr lang="de-DE" sz="1800" dirty="0" smtClean="0"/>
              <a:t>#&gt;</a:t>
            </a:r>
            <a:endParaRPr lang="de-DE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1453521" y="4236482"/>
            <a:ext cx="627664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dirty="0" smtClean="0"/>
              <a:t>olia:Result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737495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Maschinenlesbare Semantik</a:t>
            </a:r>
            <a:br>
              <a:rPr lang="de-DE" dirty="0" smtClean="0"/>
            </a:br>
            <a:r>
              <a:rPr lang="de-DE" dirty="0" smtClean="0"/>
              <a:t>Wissensrepräsentation im Web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3398044"/>
          </a:xfrm>
        </p:spPr>
        <p:txBody>
          <a:bodyPr/>
          <a:lstStyle/>
          <a:p>
            <a:r>
              <a:rPr lang="de-DE" sz="2400" dirty="0" smtClean="0"/>
              <a:t>eindeutige Bezeichnung von Konzepten und Objekten</a:t>
            </a:r>
          </a:p>
          <a:p>
            <a:pPr lvl="1"/>
            <a:r>
              <a:rPr lang="de-DE" sz="2000" dirty="0" smtClean="0"/>
              <a:t>Webstandard: Uniform Resource Identifier (URI)</a:t>
            </a:r>
          </a:p>
          <a:p>
            <a:r>
              <a:rPr lang="de-DE" sz="2400" dirty="0" smtClean="0"/>
              <a:t>semantische Beziehungen zwischen diesen</a:t>
            </a:r>
          </a:p>
          <a:p>
            <a:pPr lvl="1"/>
            <a:r>
              <a:rPr lang="de-DE" sz="2000" dirty="0" smtClean="0"/>
              <a:t>Webstandard: Resource Description Framework (RDF)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4DF032-40E7-4198-BBCB-DA8E7ED0C5DD}" type="slidenum">
              <a:rPr lang="de-DE" altLang="en-US" smtClean="0"/>
              <a:pPr/>
              <a:t>9</a:t>
            </a:fld>
            <a:endParaRPr lang="de-DE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47800" y="3867150"/>
            <a:ext cx="6282361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1800" dirty="0" smtClean="0"/>
              <a:t>PREFIX olia: &lt;http</a:t>
            </a:r>
            <a:r>
              <a:rPr lang="de-DE" sz="1800" dirty="0"/>
              <a:t>://purl.org/olia/discourse/olia_discourse.owl</a:t>
            </a:r>
            <a:r>
              <a:rPr lang="de-DE" sz="1800" dirty="0" smtClean="0"/>
              <a:t>#&gt;</a:t>
            </a:r>
            <a:endParaRPr lang="de-DE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1453521" y="4236482"/>
            <a:ext cx="627664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dirty="0" smtClean="0"/>
              <a:t>olia:Result rdfs:subClassOf olia:Cause .</a:t>
            </a:r>
            <a:endParaRPr lang="de-DE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1456521" y="4605814"/>
            <a:ext cx="532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>
                <a:solidFill>
                  <a:schemeClr val="accent6"/>
                </a:solidFill>
              </a:rPr>
              <a:t>„Result ist eine Art von Cause [Kausalbeziehung].“</a:t>
            </a:r>
            <a:endParaRPr lang="de-DE" sz="1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918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Kant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0</TotalTime>
  <Words>2084</Words>
  <Application>Microsoft Office PowerPoint</Application>
  <PresentationFormat>On-screen Show (16:9)</PresentationFormat>
  <Paragraphs>524</Paragraphs>
  <Slides>68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Kante</vt:lpstr>
      <vt:lpstr>Maschinenlesbare Diskursmarkerinventorien </vt:lpstr>
      <vt:lpstr>Maschinenlesbare Diskursmarkerinventorien</vt:lpstr>
      <vt:lpstr>Diskursmarker</vt:lpstr>
      <vt:lpstr>Diskursmarkerinventorien</vt:lpstr>
      <vt:lpstr>State of the Art: TextLink</vt:lpstr>
      <vt:lpstr>Maschinenlesbarkeit in TextLink</vt:lpstr>
      <vt:lpstr>Maschinenlesbare Semantik Wissensrepräsentation im Web</vt:lpstr>
      <vt:lpstr>Maschinenlesbare Semantik Wissensrepräsentation im Web</vt:lpstr>
      <vt:lpstr>Maschinenlesbare Semantik Wissensrepräsentation im Web</vt:lpstr>
      <vt:lpstr>Maschinenlesbare Semantik Wissensrepräsentation im Web</vt:lpstr>
      <vt:lpstr>Maschinenlesbare Semantik Wissensrepräsentation im Web</vt:lpstr>
      <vt:lpstr>Maschinenlesbare Semantik Wissensrepräsentation im Web</vt:lpstr>
      <vt:lpstr>Maschinenlesbare Semantik Wissensrepräsentation im Web</vt:lpstr>
      <vt:lpstr>Maschinenlesbare Semantik Wissensrepräsentation im Web</vt:lpstr>
      <vt:lpstr>Maschinenlesbare Semantik:  Ontologies of Linguistic Annotation (OLiA)</vt:lpstr>
      <vt:lpstr>Maschinenlesbare Semantik:  Ontologies of Linguistic Annotation (OLiA)</vt:lpstr>
      <vt:lpstr>Maschinenlesbare Semantik:  Ontologies of Linguistic Annotation (OLiA)</vt:lpstr>
      <vt:lpstr>Maschinenlesbare Semantik:  Ontologies of Linguistic Annotation (OLiA)</vt:lpstr>
      <vt:lpstr>Diskursmarker in OntoLex</vt:lpstr>
      <vt:lpstr>OntoLex</vt:lpstr>
      <vt:lpstr>OntoLex (Auszug)</vt:lpstr>
      <vt:lpstr>Datengrundlage</vt:lpstr>
      <vt:lpstr>Beispiel: DimLex Deutsch</vt:lpstr>
      <vt:lpstr>Beispiel: DimLex Deutsch</vt:lpstr>
      <vt:lpstr>Beispiel: DimLex Deutsch</vt:lpstr>
      <vt:lpstr>Beispiel: DimLex Deutsch</vt:lpstr>
      <vt:lpstr>Beispiel: DimLex Deutsch als RDF Graph</vt:lpstr>
      <vt:lpstr>Verknüpfung mit OLiA (SPARQL)</vt:lpstr>
      <vt:lpstr>Verknüpfung mit OLiA (SPARQL)</vt:lpstr>
      <vt:lpstr>Verknüpfung mit OLiA (SPARQL)</vt:lpstr>
      <vt:lpstr>Verknüpfte OntoLex-Inventorien http://github.com/acoli-repo/rdf4discourse/ </vt:lpstr>
      <vt:lpstr>Nutzung: Anfragen</vt:lpstr>
      <vt:lpstr>Diskursmarker ↦ Relation (DiscMar, Englisch)</vt:lpstr>
      <vt:lpstr>Englisch ↦ Relation ↦  Deutsch</vt:lpstr>
      <vt:lpstr>Einbeziehung der Ontologie</vt:lpstr>
      <vt:lpstr>Englisch ↦ Relation ↦ Ontologie ↦  Deutsch</vt:lpstr>
      <vt:lpstr>Englisch ↦ Relation ↦ Ontologie ↦  Deutsch</vt:lpstr>
      <vt:lpstr>Weitere Anfragen</vt:lpstr>
      <vt:lpstr>Nutzung</vt:lpstr>
      <vt:lpstr>Induktion von Diskursannotationen Auf Basis von Parallelkorpora</vt:lpstr>
      <vt:lpstr>Sturmibibl (1998)</vt:lpstr>
      <vt:lpstr>Aft naam s ien dyr Mosen wider ab (LEV.8.28)</vt:lpstr>
      <vt:lpstr>Aft naam s ien dyr Mosen wider ab (LEV.8.28)</vt:lpstr>
      <vt:lpstr>Aft naam s ien dyr Mosen wider ab (LEV.8.28)</vt:lpstr>
      <vt:lpstr>Aft naam s ien dyr Mosen wider ab (LEV.8.28)</vt:lpstr>
      <vt:lpstr>Aft naam s ien dyr Mosen wider ab (LEV.8.28)</vt:lpstr>
      <vt:lpstr>Aft naam s ien dyr Mosen wider ab (LEV.8.28)</vt:lpstr>
      <vt:lpstr>Aft naam s ien dyr Mosen wider ab (LEV.8.28)</vt:lpstr>
      <vt:lpstr>Aft naam s ien dyr Mosen wider ab (LEV.8.28)</vt:lpstr>
      <vt:lpstr>Ensemble-Architektur</vt:lpstr>
      <vt:lpstr>Ensemble-Architektur</vt:lpstr>
      <vt:lpstr>Ensemble-Architektur ⇒ Annotiertes Korpus</vt:lpstr>
      <vt:lpstr>Ensemble-Architektur Evaluation</vt:lpstr>
      <vt:lpstr>Ensemble-Architektur Evaluation</vt:lpstr>
      <vt:lpstr>Zusammenfassung</vt:lpstr>
      <vt:lpstr>Verknüpfung maschinenlesbarer Diskursmarkerinventorien</vt:lpstr>
      <vt:lpstr>Verknüpfung maschinenlesbarer Diskursmarkerinventorien</vt:lpstr>
      <vt:lpstr>Quellen</vt:lpstr>
      <vt:lpstr>Ergänzungen</vt:lpstr>
      <vt:lpstr>Daten: Andere Texte</vt:lpstr>
      <vt:lpstr>Daten: Induktion aus Wörterbüchern</vt:lpstr>
      <vt:lpstr>Daten: Induktion aus Wörterbüchern</vt:lpstr>
      <vt:lpstr>Daten: Induktion aus Wörterbüchern</vt:lpstr>
      <vt:lpstr>Daten: Andere Sprachen</vt:lpstr>
      <vt:lpstr>Nutzen und Nutzung</vt:lpstr>
      <vt:lpstr>Anfrage: Subsumptionsinferenz</vt:lpstr>
      <vt:lpstr>Indirekte Nutzung: Evaluation von Diskurstheorien</vt:lpstr>
      <vt:lpstr>Erweiterung: Geht das auch mit Semantik?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Mental Salience Framework Predicting packaging preferences for Natural Language Generation</dc:title>
  <dc:creator>Christian</dc:creator>
  <cp:lastModifiedBy>Christian Chiarcos</cp:lastModifiedBy>
  <cp:revision>902</cp:revision>
  <cp:lastPrinted>2015-03-15T18:01:39Z</cp:lastPrinted>
  <dcterms:created xsi:type="dcterms:W3CDTF">2012-04-27T04:26:24Z</dcterms:created>
  <dcterms:modified xsi:type="dcterms:W3CDTF">2021-10-12T20:23:38Z</dcterms:modified>
</cp:coreProperties>
</file>